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embedTrueTypeFonts="1" saveSubsetFonts="1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269" r:id="rId2"/>
    <p:sldId id="429" r:id="rId3"/>
    <p:sldId id="449" r:id="rId4"/>
    <p:sldId id="450" r:id="rId5"/>
    <p:sldId id="451" r:id="rId6"/>
    <p:sldId id="452" r:id="rId7"/>
    <p:sldId id="453" r:id="rId8"/>
    <p:sldId id="454" r:id="rId9"/>
    <p:sldId id="455" r:id="rId10"/>
    <p:sldId id="456" r:id="rId11"/>
    <p:sldId id="457" r:id="rId12"/>
    <p:sldId id="458" r:id="rId13"/>
    <p:sldId id="459" r:id="rId14"/>
    <p:sldId id="460" r:id="rId15"/>
    <p:sldId id="329" r:id="rId16"/>
  </p:sldIdLst>
  <p:sldSz cx="9906000" cy="6858000" type="A4"/>
  <p:notesSz cx="6797675" cy="9928225"/>
  <p:embeddedFontLst>
    <p:embeddedFont>
      <p:font typeface="맑은 고딕" panose="020B0503020000020004" pitchFamily="50" charset="-127"/>
      <p:regular r:id="rId19"/>
      <p:bold r:id="rId20"/>
    </p:embeddedFont>
    <p:embeddedFont>
      <p:font typeface="Tahoma" panose="020B0604030504040204" pitchFamily="34" charset="0"/>
      <p:regular r:id="rId21"/>
      <p:bold r:id="rId22"/>
    </p:embeddedFont>
    <p:embeddedFont>
      <p:font typeface="나눔명조" panose="02020603020101020101" pitchFamily="18" charset="-127"/>
      <p:regular r:id="rId23"/>
      <p:bold r:id="rId24"/>
    </p:embeddedFont>
    <p:embeddedFont>
      <p:font typeface="나눔명조 ExtraBold" panose="02020603020101020101" pitchFamily="18" charset="-127"/>
      <p:bold r:id="rId25"/>
    </p:embeddedFont>
    <p:embeddedFont>
      <p:font typeface="HY헤드라인M" panose="02030600000101010101" pitchFamily="18" charset="-127"/>
      <p:regular r:id="rId26"/>
    </p:embeddedFont>
    <p:embeddedFont>
      <p:font typeface="나눔고딕코딩" panose="020D0009000000000000" pitchFamily="49" charset="-127"/>
      <p:regular r:id="rId27"/>
      <p:bold r:id="rId28"/>
    </p:embeddedFont>
  </p:embeddedFontLst>
  <p:defaultTextStyle>
    <a:defPPr>
      <a:defRPr lang="ko-KR"/>
    </a:defPPr>
    <a:lvl1pPr algn="ctr" rtl="0" fontAlgn="base" latinLnBrk="1">
      <a:spcBef>
        <a:spcPct val="0"/>
      </a:spcBef>
      <a:spcAft>
        <a:spcPct val="0"/>
      </a:spcAft>
      <a:defRPr kumimoji="1" sz="1400" b="1" kern="1200">
        <a:solidFill>
          <a:schemeClr val="tx1"/>
        </a:solidFill>
        <a:latin typeface="Tahoma" pitchFamily="34" charset="0"/>
        <a:ea typeface="HY헤드라인M" pitchFamily="18" charset="-127"/>
        <a:cs typeface="+mn-cs"/>
      </a:defRPr>
    </a:lvl1pPr>
    <a:lvl2pPr marL="457200" algn="ctr" rtl="0" fontAlgn="base" latinLnBrk="1">
      <a:spcBef>
        <a:spcPct val="0"/>
      </a:spcBef>
      <a:spcAft>
        <a:spcPct val="0"/>
      </a:spcAft>
      <a:defRPr kumimoji="1" sz="1400" b="1" kern="1200">
        <a:solidFill>
          <a:schemeClr val="tx1"/>
        </a:solidFill>
        <a:latin typeface="Tahoma" pitchFamily="34" charset="0"/>
        <a:ea typeface="HY헤드라인M" pitchFamily="18" charset="-127"/>
        <a:cs typeface="+mn-cs"/>
      </a:defRPr>
    </a:lvl2pPr>
    <a:lvl3pPr marL="914400" algn="ctr" rtl="0" fontAlgn="base" latinLnBrk="1">
      <a:spcBef>
        <a:spcPct val="0"/>
      </a:spcBef>
      <a:spcAft>
        <a:spcPct val="0"/>
      </a:spcAft>
      <a:defRPr kumimoji="1" sz="1400" b="1" kern="1200">
        <a:solidFill>
          <a:schemeClr val="tx1"/>
        </a:solidFill>
        <a:latin typeface="Tahoma" pitchFamily="34" charset="0"/>
        <a:ea typeface="HY헤드라인M" pitchFamily="18" charset="-127"/>
        <a:cs typeface="+mn-cs"/>
      </a:defRPr>
    </a:lvl3pPr>
    <a:lvl4pPr marL="1371600" algn="ctr" rtl="0" fontAlgn="base" latinLnBrk="1">
      <a:spcBef>
        <a:spcPct val="0"/>
      </a:spcBef>
      <a:spcAft>
        <a:spcPct val="0"/>
      </a:spcAft>
      <a:defRPr kumimoji="1" sz="1400" b="1" kern="1200">
        <a:solidFill>
          <a:schemeClr val="tx1"/>
        </a:solidFill>
        <a:latin typeface="Tahoma" pitchFamily="34" charset="0"/>
        <a:ea typeface="HY헤드라인M" pitchFamily="18" charset="-127"/>
        <a:cs typeface="+mn-cs"/>
      </a:defRPr>
    </a:lvl4pPr>
    <a:lvl5pPr marL="1828800" algn="ctr" rtl="0" fontAlgn="base" latinLnBrk="1">
      <a:spcBef>
        <a:spcPct val="0"/>
      </a:spcBef>
      <a:spcAft>
        <a:spcPct val="0"/>
      </a:spcAft>
      <a:defRPr kumimoji="1" sz="1400" b="1" kern="1200">
        <a:solidFill>
          <a:schemeClr val="tx1"/>
        </a:solidFill>
        <a:latin typeface="Tahoma" pitchFamily="34" charset="0"/>
        <a:ea typeface="HY헤드라인M" pitchFamily="18" charset="-127"/>
        <a:cs typeface="+mn-cs"/>
      </a:defRPr>
    </a:lvl5pPr>
    <a:lvl6pPr marL="2286000" algn="l" defTabSz="914400" rtl="0" eaLnBrk="1" latinLnBrk="1" hangingPunct="1">
      <a:defRPr kumimoji="1" sz="1400" b="1" kern="1200">
        <a:solidFill>
          <a:schemeClr val="tx1"/>
        </a:solidFill>
        <a:latin typeface="Tahoma" pitchFamily="34" charset="0"/>
        <a:ea typeface="HY헤드라인M" pitchFamily="18" charset="-127"/>
        <a:cs typeface="+mn-cs"/>
      </a:defRPr>
    </a:lvl6pPr>
    <a:lvl7pPr marL="2743200" algn="l" defTabSz="914400" rtl="0" eaLnBrk="1" latinLnBrk="1" hangingPunct="1">
      <a:defRPr kumimoji="1" sz="1400" b="1" kern="1200">
        <a:solidFill>
          <a:schemeClr val="tx1"/>
        </a:solidFill>
        <a:latin typeface="Tahoma" pitchFamily="34" charset="0"/>
        <a:ea typeface="HY헤드라인M" pitchFamily="18" charset="-127"/>
        <a:cs typeface="+mn-cs"/>
      </a:defRPr>
    </a:lvl7pPr>
    <a:lvl8pPr marL="3200400" algn="l" defTabSz="914400" rtl="0" eaLnBrk="1" latinLnBrk="1" hangingPunct="1">
      <a:defRPr kumimoji="1" sz="1400" b="1" kern="1200">
        <a:solidFill>
          <a:schemeClr val="tx1"/>
        </a:solidFill>
        <a:latin typeface="Tahoma" pitchFamily="34" charset="0"/>
        <a:ea typeface="HY헤드라인M" pitchFamily="18" charset="-127"/>
        <a:cs typeface="+mn-cs"/>
      </a:defRPr>
    </a:lvl8pPr>
    <a:lvl9pPr marL="3657600" algn="l" defTabSz="914400" rtl="0" eaLnBrk="1" latinLnBrk="1" hangingPunct="1">
      <a:defRPr kumimoji="1" sz="1400" b="1" kern="1200">
        <a:solidFill>
          <a:schemeClr val="tx1"/>
        </a:solidFill>
        <a:latin typeface="Tahoma" pitchFamily="34" charset="0"/>
        <a:ea typeface="HY헤드라인M" pitchFamily="18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72">
          <p15:clr>
            <a:srgbClr val="A4A3A4"/>
          </p15:clr>
        </p15:guide>
        <p15:guide id="2" orient="horz">
          <p15:clr>
            <a:srgbClr val="A4A3A4"/>
          </p15:clr>
        </p15:guide>
        <p15:guide id="3" orient="horz" pos="1253">
          <p15:clr>
            <a:srgbClr val="A4A3A4"/>
          </p15:clr>
        </p15:guide>
        <p15:guide id="4" orient="horz" pos="3158">
          <p15:clr>
            <a:srgbClr val="A4A3A4"/>
          </p15:clr>
        </p15:guide>
        <p15:guide id="5" orient="horz" pos="2704">
          <p15:clr>
            <a:srgbClr val="A4A3A4"/>
          </p15:clr>
        </p15:guide>
        <p15:guide id="6" orient="horz" pos="1661">
          <p15:clr>
            <a:srgbClr val="A4A3A4"/>
          </p15:clr>
        </p15:guide>
        <p15:guide id="7" pos="5343">
          <p15:clr>
            <a:srgbClr val="A4A3A4"/>
          </p15:clr>
        </p15:guide>
        <p15:guide id="8" pos="262">
          <p15:clr>
            <a:srgbClr val="A4A3A4"/>
          </p15:clr>
        </p15:guide>
        <p15:guide id="9" pos="31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8">
          <p15:clr>
            <a:srgbClr val="A4A3A4"/>
          </p15:clr>
        </p15:guide>
        <p15:guide id="2" pos="214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AEAEA"/>
    <a:srgbClr val="9AB9CE"/>
    <a:srgbClr val="F8F8F8"/>
    <a:srgbClr val="0000FF"/>
    <a:srgbClr val="DDDDDD"/>
    <a:srgbClr val="808000"/>
    <a:srgbClr val="99FF66"/>
    <a:srgbClr val="385C74"/>
    <a:srgbClr val="FFCC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E3FDE45-AF77-4B5C-9715-49D594BDF05E}" styleName="밝은 스타일 1 - 강조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E929F9F4-4A8F-4326-A1B4-22849713DDAB}" styleName="어두운 스타일 1 - 강조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06799F8-075E-4A3A-A7F6-7FBC6576F1A4}" styleName="테마 스타일 2 - 강조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테마 스타일 2 - 강조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6424" autoAdjust="0"/>
  </p:normalViewPr>
  <p:slideViewPr>
    <p:cSldViewPr>
      <p:cViewPr varScale="1">
        <p:scale>
          <a:sx n="121" d="100"/>
          <a:sy n="121" d="100"/>
        </p:scale>
        <p:origin x="948" y="90"/>
      </p:cViewPr>
      <p:guideLst>
        <p:guide orient="horz" pos="572"/>
        <p:guide orient="horz"/>
        <p:guide orient="horz" pos="1253"/>
        <p:guide orient="horz" pos="3158"/>
        <p:guide orient="horz" pos="2704"/>
        <p:guide orient="horz" pos="1661"/>
        <p:guide pos="5343"/>
        <p:guide pos="262"/>
        <p:guide pos="31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56" d="100"/>
          <a:sy n="56" d="100"/>
        </p:scale>
        <p:origin x="-1866" y="-90"/>
      </p:cViewPr>
      <p:guideLst>
        <p:guide orient="horz" pos="3128"/>
        <p:guide pos="214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2944813" cy="4980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32" tIns="45767" rIns="91532" bIns="45767" numCol="1" anchor="t" anchorCtr="0" compatLnSpc="1">
            <a:prstTxWarp prst="textNoShape">
              <a:avLst/>
            </a:prstTxWarp>
          </a:bodyPr>
          <a:lstStyle>
            <a:lvl1pPr algn="l" defTabSz="915988">
              <a:defRPr sz="1200" b="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064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2863" y="0"/>
            <a:ext cx="2944812" cy="4980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32" tIns="45767" rIns="91532" bIns="45767" numCol="1" anchor="t" anchorCtr="0" compatLnSpc="1">
            <a:prstTxWarp prst="textNoShape">
              <a:avLst/>
            </a:prstTxWarp>
          </a:bodyPr>
          <a:lstStyle>
            <a:lvl1pPr algn="r" defTabSz="915988">
              <a:defRPr sz="1200" b="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065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9430218"/>
            <a:ext cx="2944813" cy="4980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32" tIns="45767" rIns="91532" bIns="45767" numCol="1" anchor="b" anchorCtr="0" compatLnSpc="1">
            <a:prstTxWarp prst="textNoShape">
              <a:avLst/>
            </a:prstTxWarp>
          </a:bodyPr>
          <a:lstStyle>
            <a:lvl1pPr algn="l" defTabSz="915988">
              <a:defRPr sz="1200" b="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065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2863" y="9430218"/>
            <a:ext cx="2944812" cy="4980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32" tIns="45767" rIns="91532" bIns="45767" numCol="1" anchor="b" anchorCtr="0" compatLnSpc="1">
            <a:prstTxWarp prst="textNoShape">
              <a:avLst/>
            </a:prstTxWarp>
          </a:bodyPr>
          <a:lstStyle>
            <a:lvl1pPr algn="r" defTabSz="915988">
              <a:defRPr sz="1200" b="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C3A8819E-3FE7-4B03-8EF1-EE6FBBC2F98F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1305426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2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2914650" cy="4581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44" tIns="45772" rIns="91544" bIns="45772" numCol="1" anchor="t" anchorCtr="0" compatLnSpc="1">
            <a:prstTxWarp prst="textNoShape">
              <a:avLst/>
            </a:prstTxWarp>
          </a:bodyPr>
          <a:lstStyle>
            <a:lvl1pPr algn="l" defTabSz="915988">
              <a:defRPr sz="1200" b="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942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33814" y="1"/>
            <a:ext cx="2992437" cy="4581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44" tIns="45772" rIns="91544" bIns="45772" numCol="1" anchor="t" anchorCtr="0" compatLnSpc="1">
            <a:prstTxWarp prst="textNoShape">
              <a:avLst/>
            </a:prstTxWarp>
          </a:bodyPr>
          <a:lstStyle>
            <a:lvl1pPr algn="r" defTabSz="915988">
              <a:defRPr sz="1200" b="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43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752475" y="765175"/>
            <a:ext cx="5314950" cy="368141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942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20750" y="4753417"/>
            <a:ext cx="4984750" cy="44485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44" tIns="45772" rIns="91544" bIns="4577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 smtClean="0"/>
              <a:t>마스터 텍스트 스타일을 편집합니다</a:t>
            </a:r>
          </a:p>
          <a:p>
            <a:pPr lvl="1"/>
            <a:r>
              <a:rPr lang="ko-KR" altLang="en-US" noProof="0" smtClean="0"/>
              <a:t>둘째 수준</a:t>
            </a:r>
          </a:p>
          <a:p>
            <a:pPr lvl="2"/>
            <a:r>
              <a:rPr lang="ko-KR" altLang="en-US" noProof="0" smtClean="0"/>
              <a:t>셋째 수준</a:t>
            </a:r>
          </a:p>
          <a:p>
            <a:pPr lvl="3"/>
            <a:r>
              <a:rPr lang="ko-KR" altLang="en-US" noProof="0" smtClean="0"/>
              <a:t>넷째 수준</a:t>
            </a:r>
          </a:p>
          <a:p>
            <a:pPr lvl="4"/>
            <a:r>
              <a:rPr lang="ko-KR" altLang="en-US" noProof="0" smtClean="0"/>
              <a:t>다섯째 수준</a:t>
            </a:r>
          </a:p>
        </p:txBody>
      </p:sp>
      <p:sp>
        <p:nvSpPr>
          <p:cNvPr id="6942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30217"/>
            <a:ext cx="2914650" cy="461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44" tIns="45772" rIns="91544" bIns="45772" numCol="1" anchor="b" anchorCtr="0" compatLnSpc="1">
            <a:prstTxWarp prst="textNoShape">
              <a:avLst/>
            </a:prstTxWarp>
          </a:bodyPr>
          <a:lstStyle>
            <a:lvl1pPr algn="l" defTabSz="915988">
              <a:defRPr sz="1200" b="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942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33814" y="9430217"/>
            <a:ext cx="2992437" cy="461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44" tIns="45772" rIns="91544" bIns="45772" numCol="1" anchor="b" anchorCtr="0" compatLnSpc="1">
            <a:prstTxWarp prst="textNoShape">
              <a:avLst/>
            </a:prstTxWarp>
          </a:bodyPr>
          <a:lstStyle>
            <a:lvl1pPr algn="r" defTabSz="915988">
              <a:defRPr sz="1200" b="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F49E8602-49DB-4A3D-9EA2-986BF976B718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826344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2D346D2-8273-4B31-A974-28803811927E}" type="slidenum">
              <a:rPr lang="en-US" altLang="ko-KR" smtClean="0"/>
              <a:pPr/>
              <a:t>0</a:t>
            </a:fld>
            <a:endParaRPr lang="en-US" altLang="ko-KR" dirty="0" smtClean="0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ko-KR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7668666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49E8602-49DB-4A3D-9EA2-986BF976B718}" type="slidenum">
              <a:rPr lang="en-US" altLang="ko-KR" smtClean="0"/>
              <a:pPr>
                <a:defRPr/>
              </a:pPr>
              <a:t>9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1540529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49E8602-49DB-4A3D-9EA2-986BF976B718}" type="slidenum">
              <a:rPr lang="en-US" altLang="ko-KR" smtClean="0"/>
              <a:pPr>
                <a:defRPr/>
              </a:pPr>
              <a:t>10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6573875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49E8602-49DB-4A3D-9EA2-986BF976B718}" type="slidenum">
              <a:rPr lang="en-US" altLang="ko-KR" smtClean="0"/>
              <a:pPr>
                <a:defRPr/>
              </a:pPr>
              <a:t>11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0073796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49E8602-49DB-4A3D-9EA2-986BF976B718}" type="slidenum">
              <a:rPr lang="en-US" altLang="ko-KR" smtClean="0"/>
              <a:pPr>
                <a:defRPr/>
              </a:pPr>
              <a:t>12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9907363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49E8602-49DB-4A3D-9EA2-986BF976B718}" type="slidenum">
              <a:rPr lang="en-US" altLang="ko-KR" smtClean="0"/>
              <a:pPr>
                <a:defRPr/>
              </a:pPr>
              <a:t>13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9923511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49E8602-49DB-4A3D-9EA2-986BF976B718}" type="slidenum">
              <a:rPr lang="en-US" altLang="ko-KR" smtClean="0"/>
              <a:pPr>
                <a:defRPr/>
              </a:pPr>
              <a:t>14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5333650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49E8602-49DB-4A3D-9EA2-986BF976B718}" type="slidenum">
              <a:rPr lang="en-US" altLang="ko-KR" smtClean="0"/>
              <a:pPr>
                <a:defRPr/>
              </a:pPr>
              <a:t>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6965695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49E8602-49DB-4A3D-9EA2-986BF976B718}" type="slidenum">
              <a:rPr lang="en-US" altLang="ko-KR" smtClean="0"/>
              <a:pPr>
                <a:defRPr/>
              </a:pPr>
              <a:t>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1815254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49E8602-49DB-4A3D-9EA2-986BF976B718}" type="slidenum">
              <a:rPr lang="en-US" altLang="ko-KR" smtClean="0"/>
              <a:pPr>
                <a:defRPr/>
              </a:pPr>
              <a:t>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6518735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49E8602-49DB-4A3D-9EA2-986BF976B718}" type="slidenum">
              <a:rPr lang="en-US" altLang="ko-KR" smtClean="0"/>
              <a:pPr>
                <a:defRPr/>
              </a:pPr>
              <a:t>4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9459489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49E8602-49DB-4A3D-9EA2-986BF976B718}" type="slidenum">
              <a:rPr lang="en-US" altLang="ko-KR" smtClean="0"/>
              <a:pPr>
                <a:defRPr/>
              </a:pPr>
              <a:t>5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410446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49E8602-49DB-4A3D-9EA2-986BF976B718}" type="slidenum">
              <a:rPr lang="en-US" altLang="ko-KR" smtClean="0"/>
              <a:pPr>
                <a:defRPr/>
              </a:pPr>
              <a:t>6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9639634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49E8602-49DB-4A3D-9EA2-986BF976B718}" type="slidenum">
              <a:rPr lang="en-US" altLang="ko-KR" smtClean="0"/>
              <a:pPr>
                <a:defRPr/>
              </a:pPr>
              <a:t>7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3439009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49E8602-49DB-4A3D-9EA2-986BF976B718}" type="slidenum">
              <a:rPr lang="en-US" altLang="ko-KR" smtClean="0"/>
              <a:pPr>
                <a:defRPr/>
              </a:pPr>
              <a:t>8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0000755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47498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897313" y="6524625"/>
            <a:ext cx="206375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kumimoji="0" sz="1200" b="0">
                <a:latin typeface="나눔명조" panose="02020603020101020101" pitchFamily="18" charset="-127"/>
                <a:ea typeface="나눔명조" panose="02020603020101020101" pitchFamily="18" charset="-127"/>
              </a:defRPr>
            </a:lvl1pPr>
          </a:lstStyle>
          <a:p>
            <a:pPr>
              <a:defRPr/>
            </a:pPr>
            <a:fld id="{50382660-8815-4528-9C1E-79007086452E}" type="slidenum">
              <a:rPr lang="ko-KR" altLang="ko-KR" smtClean="0"/>
              <a:pPr>
                <a:defRPr/>
              </a:pPr>
              <a:t>‹#›</a:t>
            </a:fld>
            <a:r>
              <a:rPr lang="ko-KR" altLang="ko-KR" smtClean="0"/>
              <a:t>/</a:t>
            </a:r>
            <a:r>
              <a:rPr lang="en-US" altLang="ko-KR" smtClean="0"/>
              <a:t> 13</a:t>
            </a:r>
            <a:endParaRPr lang="ko-KR" altLang="ko-KR"/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9464" y="6524625"/>
            <a:ext cx="776536" cy="405792"/>
          </a:xfrm>
          <a:prstGeom prst="rect">
            <a:avLst/>
          </a:prstGeom>
        </p:spPr>
      </p:pic>
      <p:sp>
        <p:nvSpPr>
          <p:cNvPr id="10" name="Line 21"/>
          <p:cNvSpPr>
            <a:spLocks noChangeShapeType="1"/>
          </p:cNvSpPr>
          <p:nvPr userDrawn="1"/>
        </p:nvSpPr>
        <p:spPr bwMode="auto">
          <a:xfrm flipV="1">
            <a:off x="0" y="620688"/>
            <a:ext cx="9906000" cy="0"/>
          </a:xfrm>
          <a:prstGeom prst="line">
            <a:avLst/>
          </a:prstGeom>
          <a:noFill/>
          <a:ln w="5715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749" r:id="rId1"/>
    <p:sldLayoutId id="2147483751" r:id="rId2"/>
    <p:sldLayoutId id="2147483750" r:id="rId3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kumimoji="1" sz="2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kumimoji="1" sz="2200">
          <a:solidFill>
            <a:schemeClr val="tx1"/>
          </a:solidFill>
          <a:latin typeface="HY헤드라인M" pitchFamily="18" charset="-127"/>
          <a:ea typeface="HY헤드라인M" pitchFamily="18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kumimoji="1" sz="2200">
          <a:solidFill>
            <a:schemeClr val="tx1"/>
          </a:solidFill>
          <a:latin typeface="HY헤드라인M" pitchFamily="18" charset="-127"/>
          <a:ea typeface="HY헤드라인M" pitchFamily="18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kumimoji="1" sz="2200">
          <a:solidFill>
            <a:schemeClr val="tx1"/>
          </a:solidFill>
          <a:latin typeface="HY헤드라인M" pitchFamily="18" charset="-127"/>
          <a:ea typeface="HY헤드라인M" pitchFamily="18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kumimoji="1" sz="2200">
          <a:solidFill>
            <a:schemeClr val="tx1"/>
          </a:solidFill>
          <a:latin typeface="HY헤드라인M" pitchFamily="18" charset="-127"/>
          <a:ea typeface="HY헤드라인M" pitchFamily="18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kumimoji="1" sz="2200">
          <a:solidFill>
            <a:schemeClr val="tx1"/>
          </a:solidFill>
          <a:latin typeface="HY헤드라인M" pitchFamily="18" charset="-127"/>
          <a:ea typeface="HY헤드라인M" pitchFamily="18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kumimoji="1" sz="2200">
          <a:solidFill>
            <a:schemeClr val="tx1"/>
          </a:solidFill>
          <a:latin typeface="HY헤드라인M" pitchFamily="18" charset="-127"/>
          <a:ea typeface="HY헤드라인M" pitchFamily="18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kumimoji="1" sz="2200">
          <a:solidFill>
            <a:schemeClr val="tx1"/>
          </a:solidFill>
          <a:latin typeface="HY헤드라인M" pitchFamily="18" charset="-127"/>
          <a:ea typeface="HY헤드라인M" pitchFamily="18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kumimoji="1" sz="2200">
          <a:solidFill>
            <a:schemeClr val="tx1"/>
          </a:solidFill>
          <a:latin typeface="HY헤드라인M" pitchFamily="18" charset="-127"/>
          <a:ea typeface="HY헤드라인M" pitchFamily="18" charset="-127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defRPr kumimoji="1" sz="1600">
          <a:solidFill>
            <a:schemeClr val="tx1"/>
          </a:solidFill>
          <a:latin typeface="+mn-lt"/>
          <a:ea typeface="+mn-ea"/>
          <a:cs typeface="+mn-cs"/>
        </a:defRPr>
      </a:lvl1pPr>
      <a:lvl2pPr marL="758825" indent="-28575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굴림" pitchFamily="50" charset="-127"/>
          <a:ea typeface="굴림" pitchFamily="50" charset="-127"/>
        </a:defRPr>
      </a:lvl2pPr>
      <a:lvl3pPr marL="1177925" indent="-2286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굴림" pitchFamily="50" charset="-127"/>
          <a:ea typeface="굴림" pitchFamily="50" charset="-127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굴림" pitchFamily="50" charset="-127"/>
          <a:ea typeface="굴림" pitchFamily="50" charset="-127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굴림" pitchFamily="50" charset="-127"/>
          <a:ea typeface="굴림" pitchFamily="50" charset="-127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굴림" pitchFamily="50" charset="-127"/>
          <a:ea typeface="굴림" pitchFamily="50" charset="-127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굴림" pitchFamily="50" charset="-127"/>
          <a:ea typeface="굴림" pitchFamily="50" charset="-127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굴림" pitchFamily="50" charset="-127"/>
          <a:ea typeface="굴림" pitchFamily="50" charset="-127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굴림" pitchFamily="50" charset="-127"/>
          <a:ea typeface="굴림" pitchFamily="50" charset="-127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jpe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7" Type="http://schemas.openxmlformats.org/officeDocument/2006/relationships/image" Target="../media/image1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10"/>
          <p:cNvSpPr>
            <a:spLocks noChangeArrowheads="1"/>
          </p:cNvSpPr>
          <p:nvPr/>
        </p:nvSpPr>
        <p:spPr bwMode="auto">
          <a:xfrm>
            <a:off x="0" y="5623614"/>
            <a:ext cx="9906000" cy="3638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2075" tIns="46038" rIns="92075" bIns="46038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1600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2015. 11. 04</a:t>
            </a:r>
            <a:endParaRPr lang="en-US" altLang="ko-KR" sz="1600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7" name="Rectangle 10"/>
          <p:cNvSpPr>
            <a:spLocks noChangeArrowheads="1"/>
          </p:cNvSpPr>
          <p:nvPr/>
        </p:nvSpPr>
        <p:spPr bwMode="auto">
          <a:xfrm>
            <a:off x="0" y="5949280"/>
            <a:ext cx="9906000" cy="499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2075" tIns="46038" rIns="92075" bIns="46038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2400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㈜엠앤엘솔루션</a:t>
            </a:r>
            <a:endParaRPr lang="en-US" altLang="ko-KR" sz="2400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4" name="TextBox 3"/>
          <p:cNvSpPr txBox="1"/>
          <p:nvPr>
            <p:custDataLst>
              <p:tags r:id="rId1"/>
            </p:custDataLst>
          </p:nvPr>
        </p:nvSpPr>
        <p:spPr bwMode="auto">
          <a:xfrm>
            <a:off x="-303585" y="1623963"/>
            <a:ext cx="9433049" cy="796925"/>
          </a:xfrm>
          <a:prstGeom prst="roundRect">
            <a:avLst>
              <a:gd name="adj" fmla="val 39229"/>
            </a:avLst>
          </a:prstGeom>
          <a:solidFill>
            <a:schemeClr val="accent4">
              <a:lumMod val="50000"/>
              <a:lumOff val="50000"/>
            </a:schemeClr>
          </a:solidFill>
          <a:ln w="9525">
            <a:noFill/>
            <a:miter lim="800000"/>
            <a:headEnd/>
            <a:tailEnd/>
          </a:ln>
        </p:spPr>
        <p:txBody>
          <a:bodyPr lIns="54000" rIns="54000" anchor="ctr"/>
          <a:lstStyle/>
          <a:p>
            <a:pPr>
              <a:spcBef>
                <a:spcPts val="600"/>
              </a:spcBef>
              <a:defRPr/>
            </a:pPr>
            <a:endParaRPr lang="ko-KR" altLang="en-US" sz="1800" b="1" dirty="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272479" y="1739850"/>
            <a:ext cx="8640961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  <a:alpha val="50000"/>
              </a:schemeClr>
            </a:prstShdw>
          </a:effectLst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  <a:defRPr/>
            </a:pPr>
            <a:r>
              <a:rPr lang="ko-KR" altLang="en-US" sz="3200" b="1" dirty="0" smtClean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웹 기반</a:t>
            </a:r>
            <a:r>
              <a:rPr lang="en-US" altLang="ko-KR" sz="3200" b="1" dirty="0" smtClean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『</a:t>
            </a:r>
            <a:r>
              <a:rPr lang="ko-KR" altLang="en-US" sz="3200" b="1" smtClean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개인방송</a:t>
            </a:r>
            <a:r>
              <a:rPr lang="en-US" altLang="ko-KR" sz="3200" b="1" dirty="0" smtClean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』</a:t>
            </a:r>
            <a:r>
              <a:rPr lang="ko-KR" altLang="en-US" sz="3200" b="1" smtClean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서비스 </a:t>
            </a:r>
            <a:r>
              <a:rPr lang="ko-KR" altLang="en-US" sz="3200" smtClean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시스템</a:t>
            </a:r>
            <a:endParaRPr lang="ko-KR" altLang="en-US" sz="3200" b="1" dirty="0">
              <a:solidFill>
                <a:schemeClr val="bg1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Line 81"/>
          <p:cNvSpPr>
            <a:spLocks noChangeShapeType="1"/>
          </p:cNvSpPr>
          <p:nvPr/>
        </p:nvSpPr>
        <p:spPr bwMode="auto">
          <a:xfrm>
            <a:off x="452406" y="1190218"/>
            <a:ext cx="2246241" cy="0"/>
          </a:xfrm>
          <a:prstGeom prst="line">
            <a:avLst/>
          </a:prstGeom>
          <a:noFill/>
          <a:ln w="3175">
            <a:solidFill>
              <a:srgbClr val="000000"/>
            </a:solidFill>
            <a:round/>
            <a:headEnd/>
            <a:tailEnd/>
          </a:ln>
          <a:effectLst/>
        </p:spPr>
        <p:txBody>
          <a:bodyPr lIns="90000" tIns="46800" rIns="90000" bIns="46800" anchor="ctr"/>
          <a:lstStyle/>
          <a:p>
            <a:pPr>
              <a:defRPr/>
            </a:pP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95" name="Rectangle 82"/>
          <p:cNvSpPr>
            <a:spLocks noChangeArrowheads="1"/>
          </p:cNvSpPr>
          <p:nvPr/>
        </p:nvSpPr>
        <p:spPr bwMode="auto">
          <a:xfrm>
            <a:off x="447644" y="878768"/>
            <a:ext cx="1985076" cy="310101"/>
          </a:xfrm>
          <a:prstGeom prst="rect">
            <a:avLst/>
          </a:prstGeom>
          <a:solidFill>
            <a:srgbClr val="EAEAEA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 lIns="36000" tIns="46800" rIns="36000" bIns="46800" anchor="ctr"/>
          <a:lstStyle/>
          <a:p>
            <a:r>
              <a:rPr lang="ko-KR" altLang="en-US" dirty="0" smtClean="0">
                <a:solidFill>
                  <a:srgbClr val="000000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방송채널 조회</a:t>
            </a:r>
            <a:endParaRPr lang="ko-KR" altLang="en-US" dirty="0">
              <a:solidFill>
                <a:srgbClr val="000000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105" name="Rectangle 2"/>
          <p:cNvSpPr>
            <a:spLocks noChangeArrowheads="1"/>
          </p:cNvSpPr>
          <p:nvPr/>
        </p:nvSpPr>
        <p:spPr bwMode="auto">
          <a:xfrm>
            <a:off x="273050" y="183456"/>
            <a:ext cx="4054475" cy="3077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lIns="0" tIns="0" rIns="0" bIns="0" anchor="ctr">
            <a:spAutoFit/>
          </a:bodyPr>
          <a:lstStyle/>
          <a:p>
            <a:pPr marL="304800" indent="-304800" algn="l"/>
            <a:r>
              <a:rPr lang="ko-KR" altLang="en-US" sz="2000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주요 기능</a:t>
            </a:r>
            <a:endParaRPr lang="en-US" altLang="ko-KR" sz="2000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60" name="직사각형 85"/>
          <p:cNvSpPr>
            <a:spLocks noChangeArrowheads="1"/>
          </p:cNvSpPr>
          <p:nvPr/>
        </p:nvSpPr>
        <p:spPr bwMode="auto">
          <a:xfrm>
            <a:off x="704528" y="1268760"/>
            <a:ext cx="8191500" cy="8679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marL="285750" indent="-285750" algn="l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smtClean="0">
                <a:solidFill>
                  <a:schemeClr val="tx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방송정보</a:t>
            </a:r>
            <a:r>
              <a:rPr lang="en-US" altLang="ko-KR" sz="1400" dirty="0">
                <a:solidFill>
                  <a:schemeClr val="tx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(</a:t>
            </a:r>
            <a:r>
              <a:rPr lang="ko-KR" altLang="en-US" sz="1400">
                <a:solidFill>
                  <a:schemeClr val="tx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방송제목</a:t>
            </a:r>
            <a:r>
              <a:rPr lang="en-US" altLang="ko-KR" sz="1400" dirty="0">
                <a:solidFill>
                  <a:schemeClr val="tx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, </a:t>
            </a:r>
            <a:r>
              <a:rPr lang="ko-KR" altLang="en-US" sz="1400">
                <a:solidFill>
                  <a:schemeClr val="tx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방송시작시간</a:t>
            </a:r>
            <a:r>
              <a:rPr lang="en-US" altLang="ko-KR" sz="1400" dirty="0">
                <a:solidFill>
                  <a:schemeClr val="tx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, </a:t>
            </a:r>
            <a:r>
              <a:rPr lang="ko-KR" altLang="en-US" sz="1400">
                <a:solidFill>
                  <a:schemeClr val="tx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최대 참여자수</a:t>
            </a:r>
            <a:r>
              <a:rPr lang="en-US" altLang="ko-KR" sz="1400" dirty="0">
                <a:solidFill>
                  <a:schemeClr val="tx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, </a:t>
            </a:r>
            <a:r>
              <a:rPr lang="ko-KR" altLang="en-US" sz="1400">
                <a:solidFill>
                  <a:schemeClr val="tx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현재 참여자수</a:t>
            </a:r>
            <a:r>
              <a:rPr lang="en-US" altLang="ko-KR" sz="1400" dirty="0">
                <a:solidFill>
                  <a:schemeClr val="tx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) </a:t>
            </a:r>
            <a:r>
              <a:rPr lang="ko-KR" altLang="en-US" sz="1400">
                <a:solidFill>
                  <a:schemeClr val="tx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채널 </a:t>
            </a:r>
            <a:r>
              <a:rPr lang="ko-KR" altLang="en-US" sz="1400" smtClean="0">
                <a:solidFill>
                  <a:schemeClr val="tx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리스트 </a:t>
            </a:r>
            <a:r>
              <a:rPr lang="ko-KR" altLang="en-US" sz="1400">
                <a:solidFill>
                  <a:schemeClr val="tx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제공</a:t>
            </a:r>
          </a:p>
          <a:p>
            <a:pPr marL="285750" indent="-285750" algn="l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선택한 방송의 “시청하기” 버튼을 선택하면 방송 시청 화면으로 전환</a:t>
            </a:r>
          </a:p>
          <a:p>
            <a:pPr marL="285750" indent="-285750" algn="l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“방송하기” 버튼을 선택하면 방송정보 등록 팝업 표시</a:t>
            </a:r>
            <a:endParaRPr lang="en-US" altLang="ko-KR" sz="1400" b="1" dirty="0" smtClean="0">
              <a:solidFill>
                <a:schemeClr val="tx1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pic>
        <p:nvPicPr>
          <p:cNvPr id="6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4648" y="2306712"/>
            <a:ext cx="6393161" cy="376952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8" name="직사각형 67"/>
          <p:cNvSpPr/>
          <p:nvPr/>
        </p:nvSpPr>
        <p:spPr bwMode="auto">
          <a:xfrm>
            <a:off x="704528" y="2215230"/>
            <a:ext cx="8424936" cy="4094089"/>
          </a:xfrm>
          <a:prstGeom prst="rect">
            <a:avLst/>
          </a:prstGeom>
          <a:noFill/>
          <a:ln w="317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HY헤드라인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56688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Line 81"/>
          <p:cNvSpPr>
            <a:spLocks noChangeShapeType="1"/>
          </p:cNvSpPr>
          <p:nvPr/>
        </p:nvSpPr>
        <p:spPr bwMode="auto">
          <a:xfrm>
            <a:off x="452406" y="1190218"/>
            <a:ext cx="2246241" cy="0"/>
          </a:xfrm>
          <a:prstGeom prst="line">
            <a:avLst/>
          </a:prstGeom>
          <a:noFill/>
          <a:ln w="3175">
            <a:solidFill>
              <a:srgbClr val="000000"/>
            </a:solidFill>
            <a:round/>
            <a:headEnd/>
            <a:tailEnd/>
          </a:ln>
          <a:effectLst/>
        </p:spPr>
        <p:txBody>
          <a:bodyPr lIns="90000" tIns="46800" rIns="90000" bIns="46800" anchor="ctr"/>
          <a:lstStyle/>
          <a:p>
            <a:pPr>
              <a:defRPr/>
            </a:pP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95" name="Rectangle 82"/>
          <p:cNvSpPr>
            <a:spLocks noChangeArrowheads="1"/>
          </p:cNvSpPr>
          <p:nvPr/>
        </p:nvSpPr>
        <p:spPr bwMode="auto">
          <a:xfrm>
            <a:off x="447644" y="878768"/>
            <a:ext cx="1985076" cy="310101"/>
          </a:xfrm>
          <a:prstGeom prst="rect">
            <a:avLst/>
          </a:prstGeom>
          <a:solidFill>
            <a:srgbClr val="EAEAEA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 lIns="36000" tIns="46800" rIns="36000" bIns="46800" anchor="ctr"/>
          <a:lstStyle/>
          <a:p>
            <a:r>
              <a:rPr lang="ko-KR" altLang="en-US" dirty="0" smtClean="0">
                <a:solidFill>
                  <a:srgbClr val="000000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유형 별 방송</a:t>
            </a:r>
            <a:endParaRPr lang="ko-KR" altLang="en-US" dirty="0">
              <a:solidFill>
                <a:srgbClr val="000000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105" name="Rectangle 2"/>
          <p:cNvSpPr>
            <a:spLocks noChangeArrowheads="1"/>
          </p:cNvSpPr>
          <p:nvPr/>
        </p:nvSpPr>
        <p:spPr bwMode="auto">
          <a:xfrm>
            <a:off x="273050" y="183456"/>
            <a:ext cx="4054475" cy="3077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lIns="0" tIns="0" rIns="0" bIns="0" anchor="ctr">
            <a:spAutoFit/>
          </a:bodyPr>
          <a:lstStyle/>
          <a:p>
            <a:pPr marL="304800" indent="-304800" algn="l"/>
            <a:r>
              <a:rPr lang="ko-KR" altLang="en-US" sz="2000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주요 기능</a:t>
            </a:r>
            <a:endParaRPr lang="en-US" altLang="ko-KR" sz="2000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60" name="직사각형 85"/>
          <p:cNvSpPr>
            <a:spLocks noChangeArrowheads="1"/>
          </p:cNvSpPr>
          <p:nvPr/>
        </p:nvSpPr>
        <p:spPr bwMode="auto">
          <a:xfrm>
            <a:off x="704528" y="1268760"/>
            <a:ext cx="8191500" cy="8679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marL="285750" indent="-285750" algn="l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 smtClean="0">
                <a:solidFill>
                  <a:schemeClr val="tx1"/>
                </a:solidFill>
              </a:rPr>
              <a:t>『</a:t>
            </a:r>
            <a:r>
              <a:rPr lang="ko-KR" altLang="en-US" sz="1400" smtClean="0">
                <a:solidFill>
                  <a:schemeClr val="tx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방송하기</a:t>
            </a:r>
            <a:r>
              <a:rPr lang="en-US" altLang="ko-KR" sz="1400" dirty="0" smtClean="0">
                <a:solidFill>
                  <a:schemeClr val="tx1"/>
                </a:solidFill>
              </a:rPr>
              <a:t>』</a:t>
            </a:r>
            <a:r>
              <a:rPr lang="ko-KR" altLang="en-US" sz="1400" smtClean="0">
                <a:solidFill>
                  <a:schemeClr val="tx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 </a:t>
            </a:r>
            <a:r>
              <a:rPr lang="ko-KR" altLang="en-US" sz="1400" dirty="0">
                <a:solidFill>
                  <a:schemeClr val="tx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버튼을 선택하여 방송 유형과 정보</a:t>
            </a:r>
            <a:r>
              <a:rPr lang="en-US" altLang="ko-KR" sz="1400" dirty="0">
                <a:solidFill>
                  <a:schemeClr val="tx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(</a:t>
            </a:r>
            <a:r>
              <a:rPr lang="ko-KR" altLang="en-US" sz="1400">
                <a:solidFill>
                  <a:schemeClr val="tx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방송타이틀</a:t>
            </a:r>
            <a:r>
              <a:rPr lang="en-US" altLang="ko-KR" sz="1400" dirty="0">
                <a:solidFill>
                  <a:schemeClr val="tx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, </a:t>
            </a:r>
            <a:r>
              <a:rPr lang="ko-KR" altLang="en-US" sz="1400">
                <a:solidFill>
                  <a:schemeClr val="tx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최대접속인원</a:t>
            </a:r>
            <a:r>
              <a:rPr lang="en-US" altLang="ko-KR" sz="1400" dirty="0">
                <a:solidFill>
                  <a:schemeClr val="tx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)</a:t>
            </a:r>
            <a:r>
              <a:rPr lang="ko-KR" altLang="en-US" sz="1400">
                <a:solidFill>
                  <a:schemeClr val="tx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를 입력하여 방송을 시작 </a:t>
            </a:r>
          </a:p>
          <a:p>
            <a:pPr marL="285750" indent="-285750" algn="l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유형별 방송 시작  </a:t>
            </a:r>
            <a:r>
              <a:rPr lang="en-US" altLang="ko-KR" sz="1400" dirty="0" smtClean="0">
                <a:solidFill>
                  <a:schemeClr val="tx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(</a:t>
            </a:r>
            <a:r>
              <a:rPr lang="ko-KR" altLang="en-US" sz="1400" smtClean="0">
                <a:solidFill>
                  <a:schemeClr val="tx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웹</a:t>
            </a:r>
            <a:r>
              <a:rPr lang="en-US" altLang="ko-KR" sz="1400" dirty="0" smtClean="0">
                <a:solidFill>
                  <a:schemeClr val="tx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-</a:t>
            </a:r>
            <a:r>
              <a:rPr lang="ko-KR" altLang="en-US" sz="1400" smtClean="0">
                <a:solidFill>
                  <a:schemeClr val="tx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캠 </a:t>
            </a:r>
            <a:r>
              <a:rPr lang="en-US" altLang="ko-KR" sz="1400" dirty="0" smtClean="0">
                <a:solidFill>
                  <a:schemeClr val="tx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/ </a:t>
            </a:r>
            <a:r>
              <a:rPr lang="ko-KR" altLang="en-US" sz="1400" smtClean="0">
                <a:solidFill>
                  <a:schemeClr val="tx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녹화방송 </a:t>
            </a:r>
            <a:r>
              <a:rPr lang="en-US" altLang="ko-KR" sz="1400" dirty="0" smtClean="0">
                <a:solidFill>
                  <a:schemeClr val="tx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/ </a:t>
            </a:r>
            <a:r>
              <a:rPr lang="ko-KR" altLang="en-US" sz="1400" smtClean="0">
                <a:solidFill>
                  <a:schemeClr val="tx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외부채널 방송</a:t>
            </a:r>
            <a:r>
              <a:rPr lang="en-US" altLang="ko-KR" sz="1400" dirty="0" smtClean="0">
                <a:solidFill>
                  <a:schemeClr val="tx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)</a:t>
            </a:r>
            <a:endParaRPr lang="ko-KR" altLang="en-US" sz="1400">
              <a:solidFill>
                <a:schemeClr val="tx1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  <a:p>
            <a:pPr marL="285750" indent="-285750" algn="l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최대접속인원 설정을 통한 </a:t>
            </a:r>
            <a:r>
              <a:rPr lang="ko-KR" altLang="en-US" sz="1400" dirty="0" smtClean="0">
                <a:solidFill>
                  <a:schemeClr val="tx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접속 </a:t>
            </a:r>
            <a:r>
              <a:rPr lang="ko-KR" altLang="en-US" sz="1400" dirty="0">
                <a:solidFill>
                  <a:schemeClr val="tx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관리</a:t>
            </a:r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5262" y="2492896"/>
            <a:ext cx="5832648" cy="355389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 bwMode="auto">
          <a:xfrm>
            <a:off x="704528" y="2215230"/>
            <a:ext cx="8424936" cy="4094089"/>
          </a:xfrm>
          <a:prstGeom prst="rect">
            <a:avLst/>
          </a:prstGeom>
          <a:noFill/>
          <a:ln w="317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HY헤드라인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59523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7129628"/>
              </p:ext>
            </p:extLst>
          </p:nvPr>
        </p:nvGraphicFramePr>
        <p:xfrm>
          <a:off x="704528" y="2420888"/>
          <a:ext cx="8568952" cy="39604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284476"/>
                <a:gridCol w="4284476"/>
              </a:tblGrid>
              <a:tr h="23755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 smtClean="0"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라이브 방송</a:t>
                      </a:r>
                      <a:endParaRPr lang="ko-KR" altLang="en-US" sz="900" b="1" dirty="0"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 smtClean="0"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녹화방송</a:t>
                      </a:r>
                      <a:endParaRPr lang="ko-KR" altLang="en-US" sz="900" b="1" dirty="0"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AEA"/>
                    </a:solidFill>
                  </a:tcPr>
                </a:tc>
              </a:tr>
              <a:tr h="3722889"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94" name="Line 81"/>
          <p:cNvSpPr>
            <a:spLocks noChangeShapeType="1"/>
          </p:cNvSpPr>
          <p:nvPr/>
        </p:nvSpPr>
        <p:spPr bwMode="auto">
          <a:xfrm>
            <a:off x="452406" y="1190218"/>
            <a:ext cx="2246241" cy="0"/>
          </a:xfrm>
          <a:prstGeom prst="line">
            <a:avLst/>
          </a:prstGeom>
          <a:noFill/>
          <a:ln w="3175">
            <a:solidFill>
              <a:srgbClr val="000000"/>
            </a:solidFill>
            <a:round/>
            <a:headEnd/>
            <a:tailEnd/>
          </a:ln>
          <a:effectLst/>
        </p:spPr>
        <p:txBody>
          <a:bodyPr lIns="90000" tIns="46800" rIns="90000" bIns="46800" anchor="ctr"/>
          <a:lstStyle/>
          <a:p>
            <a:pPr>
              <a:defRPr/>
            </a:pP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95" name="Rectangle 82"/>
          <p:cNvSpPr>
            <a:spLocks noChangeArrowheads="1"/>
          </p:cNvSpPr>
          <p:nvPr/>
        </p:nvSpPr>
        <p:spPr bwMode="auto">
          <a:xfrm>
            <a:off x="447644" y="878768"/>
            <a:ext cx="1985076" cy="310101"/>
          </a:xfrm>
          <a:prstGeom prst="rect">
            <a:avLst/>
          </a:prstGeom>
          <a:solidFill>
            <a:srgbClr val="EAEAEA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 lIns="36000" tIns="46800" rIns="36000" bIns="46800" anchor="ctr"/>
          <a:lstStyle/>
          <a:p>
            <a:r>
              <a:rPr lang="ko-KR" altLang="en-US" dirty="0" smtClean="0">
                <a:solidFill>
                  <a:srgbClr val="000000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방송 진행</a:t>
            </a:r>
            <a:endParaRPr lang="ko-KR" altLang="en-US" dirty="0">
              <a:solidFill>
                <a:srgbClr val="000000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105" name="Rectangle 2"/>
          <p:cNvSpPr>
            <a:spLocks noChangeArrowheads="1"/>
          </p:cNvSpPr>
          <p:nvPr/>
        </p:nvSpPr>
        <p:spPr bwMode="auto">
          <a:xfrm>
            <a:off x="273050" y="183456"/>
            <a:ext cx="4054475" cy="3077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lIns="0" tIns="0" rIns="0" bIns="0" anchor="ctr">
            <a:spAutoFit/>
          </a:bodyPr>
          <a:lstStyle/>
          <a:p>
            <a:pPr marL="304800" indent="-304800" algn="l"/>
            <a:r>
              <a:rPr lang="ko-KR" altLang="en-US" sz="2000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주요 기능</a:t>
            </a:r>
            <a:endParaRPr lang="en-US" altLang="ko-KR" sz="2000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60" name="직사각형 85"/>
          <p:cNvSpPr>
            <a:spLocks noChangeArrowheads="1"/>
          </p:cNvSpPr>
          <p:nvPr/>
        </p:nvSpPr>
        <p:spPr bwMode="auto">
          <a:xfrm>
            <a:off x="704528" y="1268760"/>
            <a:ext cx="8191500" cy="8679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marL="285750" indent="-285750" algn="l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smtClean="0">
                <a:solidFill>
                  <a:schemeClr val="tx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유형 별 방송 진행  </a:t>
            </a:r>
            <a:r>
              <a:rPr lang="en-US" altLang="ko-KR" sz="1400" dirty="0" smtClean="0">
                <a:solidFill>
                  <a:schemeClr val="tx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(</a:t>
            </a:r>
            <a:r>
              <a:rPr lang="ko-KR" altLang="en-US" sz="1400" smtClean="0">
                <a:solidFill>
                  <a:schemeClr val="tx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웹</a:t>
            </a:r>
            <a:r>
              <a:rPr lang="en-US" altLang="ko-KR" sz="1400" dirty="0" smtClean="0">
                <a:solidFill>
                  <a:schemeClr val="tx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-</a:t>
            </a:r>
            <a:r>
              <a:rPr lang="ko-KR" altLang="en-US" sz="1400" smtClean="0">
                <a:solidFill>
                  <a:schemeClr val="tx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캠 </a:t>
            </a:r>
            <a:r>
              <a:rPr lang="en-US" altLang="ko-KR" sz="1400" dirty="0" smtClean="0">
                <a:solidFill>
                  <a:schemeClr val="tx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/ </a:t>
            </a:r>
            <a:r>
              <a:rPr lang="ko-KR" altLang="en-US" sz="1400" smtClean="0">
                <a:solidFill>
                  <a:schemeClr val="tx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녹화방송 </a:t>
            </a:r>
            <a:r>
              <a:rPr lang="en-US" altLang="ko-KR" sz="1400" dirty="0" smtClean="0">
                <a:solidFill>
                  <a:schemeClr val="tx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/ </a:t>
            </a:r>
            <a:r>
              <a:rPr lang="ko-KR" altLang="en-US" sz="1400" smtClean="0">
                <a:solidFill>
                  <a:schemeClr val="tx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외부채널 방송</a:t>
            </a:r>
            <a:r>
              <a:rPr lang="en-US" altLang="ko-KR" sz="1400" dirty="0" smtClean="0">
                <a:solidFill>
                  <a:schemeClr val="tx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)</a:t>
            </a:r>
            <a:endParaRPr lang="ko-KR" altLang="en-US" sz="1400" smtClean="0">
              <a:solidFill>
                <a:schemeClr val="tx1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  <a:p>
            <a:pPr marL="285750" indent="-285750" algn="l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smtClean="0">
                <a:solidFill>
                  <a:schemeClr val="tx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방송 진행 중 녹화 기능제공</a:t>
            </a:r>
            <a:endParaRPr lang="en-US" altLang="ko-KR" sz="1400" dirty="0" smtClean="0">
              <a:solidFill>
                <a:schemeClr val="tx1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  <a:p>
            <a:pPr marL="285750" indent="-285750" algn="l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smtClean="0">
                <a:solidFill>
                  <a:schemeClr val="tx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방송 중지 버튼 선택 시</a:t>
            </a:r>
            <a:r>
              <a:rPr lang="en-US" altLang="ko-KR" sz="1400" dirty="0" smtClean="0">
                <a:solidFill>
                  <a:schemeClr val="tx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,</a:t>
            </a:r>
            <a:r>
              <a:rPr lang="ko-KR" altLang="en-US" sz="1400" smtClean="0">
                <a:solidFill>
                  <a:schemeClr val="tx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 시청중인 전체사용자 일괄 방송 중단 처리</a:t>
            </a:r>
            <a:endParaRPr lang="ko-KR" altLang="en-US" sz="1400" dirty="0">
              <a:solidFill>
                <a:schemeClr val="tx1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pic>
        <p:nvPicPr>
          <p:cNvPr id="8" name="Picture 7"/>
          <p:cNvPicPr preferRelativeResize="0"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3120" y="4617132"/>
            <a:ext cx="2160000" cy="1440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3"/>
          <p:cNvPicPr preferRelativeResize="0">
            <a:picLocks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4920" y="4617132"/>
            <a:ext cx="2160000" cy="1440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9"/>
          <p:cNvPicPr preferRelativeResize="0">
            <a:picLocks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4920" y="2852936"/>
            <a:ext cx="2160000" cy="1440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6"/>
          <p:cNvPicPr preferRelativeResize="0">
            <a:picLocks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3120" y="2852936"/>
            <a:ext cx="2160000" cy="1440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08234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0929400"/>
              </p:ext>
            </p:extLst>
          </p:nvPr>
        </p:nvGraphicFramePr>
        <p:xfrm>
          <a:off x="704528" y="3343977"/>
          <a:ext cx="8568952" cy="303735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284476"/>
                <a:gridCol w="4284476"/>
              </a:tblGrid>
              <a:tr h="2155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 smtClean="0"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라이브 방송 시청</a:t>
                      </a:r>
                      <a:endParaRPr lang="ko-KR" altLang="en-US" sz="900" b="1" dirty="0"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 smtClean="0"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전체화면 시청</a:t>
                      </a:r>
                      <a:endParaRPr lang="ko-KR" altLang="en-US" sz="900" b="1" dirty="0"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AEA"/>
                    </a:solidFill>
                  </a:tcPr>
                </a:tc>
              </a:tr>
              <a:tr h="2808751"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94" name="Line 81"/>
          <p:cNvSpPr>
            <a:spLocks noChangeShapeType="1"/>
          </p:cNvSpPr>
          <p:nvPr/>
        </p:nvSpPr>
        <p:spPr bwMode="auto">
          <a:xfrm>
            <a:off x="452406" y="1190218"/>
            <a:ext cx="2246241" cy="0"/>
          </a:xfrm>
          <a:prstGeom prst="line">
            <a:avLst/>
          </a:prstGeom>
          <a:noFill/>
          <a:ln w="3175">
            <a:solidFill>
              <a:srgbClr val="000000"/>
            </a:solidFill>
            <a:round/>
            <a:headEnd/>
            <a:tailEnd/>
          </a:ln>
          <a:effectLst/>
        </p:spPr>
        <p:txBody>
          <a:bodyPr lIns="90000" tIns="46800" rIns="90000" bIns="46800" anchor="ctr"/>
          <a:lstStyle/>
          <a:p>
            <a:pPr>
              <a:defRPr/>
            </a:pP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95" name="Rectangle 82"/>
          <p:cNvSpPr>
            <a:spLocks noChangeArrowheads="1"/>
          </p:cNvSpPr>
          <p:nvPr/>
        </p:nvSpPr>
        <p:spPr bwMode="auto">
          <a:xfrm>
            <a:off x="447644" y="878768"/>
            <a:ext cx="1985076" cy="310101"/>
          </a:xfrm>
          <a:prstGeom prst="rect">
            <a:avLst/>
          </a:prstGeom>
          <a:solidFill>
            <a:srgbClr val="EAEAEA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 lIns="36000" tIns="46800" rIns="36000" bIns="46800" anchor="ctr"/>
          <a:lstStyle/>
          <a:p>
            <a:r>
              <a:rPr lang="ko-KR" altLang="en-US" dirty="0" smtClean="0">
                <a:solidFill>
                  <a:srgbClr val="000000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방송 시청</a:t>
            </a:r>
            <a:endParaRPr lang="ko-KR" altLang="en-US" dirty="0">
              <a:solidFill>
                <a:srgbClr val="000000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105" name="Rectangle 2"/>
          <p:cNvSpPr>
            <a:spLocks noChangeArrowheads="1"/>
          </p:cNvSpPr>
          <p:nvPr/>
        </p:nvSpPr>
        <p:spPr bwMode="auto">
          <a:xfrm>
            <a:off x="273050" y="183456"/>
            <a:ext cx="4054475" cy="3077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lIns="0" tIns="0" rIns="0" bIns="0" anchor="ctr">
            <a:spAutoFit/>
          </a:bodyPr>
          <a:lstStyle/>
          <a:p>
            <a:pPr marL="304800" indent="-304800" algn="l"/>
            <a:r>
              <a:rPr lang="ko-KR" altLang="en-US" sz="2000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주요 기능</a:t>
            </a:r>
            <a:endParaRPr lang="en-US" altLang="ko-KR" sz="2000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60" name="직사각형 85"/>
          <p:cNvSpPr>
            <a:spLocks noChangeArrowheads="1"/>
          </p:cNvSpPr>
          <p:nvPr/>
        </p:nvSpPr>
        <p:spPr bwMode="auto">
          <a:xfrm>
            <a:off x="704528" y="1268760"/>
            <a:ext cx="8191500" cy="21605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marL="285750" indent="-285750" algn="l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smtClean="0">
                <a:solidFill>
                  <a:schemeClr val="tx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선택한 </a:t>
            </a:r>
            <a:r>
              <a:rPr lang="ko-KR" altLang="en-US" sz="1400" dirty="0">
                <a:solidFill>
                  <a:schemeClr val="tx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방송의 시청화면으로 진입하여 방송중인 영상 시청</a:t>
            </a:r>
          </a:p>
          <a:p>
            <a:pPr marL="285750" indent="-285750" algn="l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방송자가 지정한 방송유형별 시청</a:t>
            </a:r>
            <a:r>
              <a:rPr lang="en-US" altLang="ko-KR" sz="1400" dirty="0">
                <a:solidFill>
                  <a:schemeClr val="tx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(Live</a:t>
            </a:r>
            <a:r>
              <a:rPr lang="ko-KR" altLang="en-US" sz="1400">
                <a:solidFill>
                  <a:schemeClr val="tx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방송</a:t>
            </a:r>
            <a:r>
              <a:rPr lang="en-US" altLang="ko-KR" sz="1400" dirty="0">
                <a:solidFill>
                  <a:schemeClr val="tx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, </a:t>
            </a:r>
            <a:r>
              <a:rPr lang="ko-KR" altLang="en-US" sz="1400">
                <a:solidFill>
                  <a:schemeClr val="tx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녹화방송</a:t>
            </a:r>
            <a:r>
              <a:rPr lang="en-US" altLang="ko-KR" sz="1400" dirty="0">
                <a:solidFill>
                  <a:schemeClr val="tx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, </a:t>
            </a:r>
            <a:r>
              <a:rPr lang="ko-KR" altLang="en-US" sz="1400">
                <a:solidFill>
                  <a:schemeClr val="tx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외부채널방송</a:t>
            </a:r>
            <a:r>
              <a:rPr lang="en-US" altLang="ko-KR" sz="1400" dirty="0">
                <a:solidFill>
                  <a:schemeClr val="tx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)</a:t>
            </a:r>
          </a:p>
          <a:p>
            <a:pPr marL="285750" indent="-285750" algn="l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영상 캡션</a:t>
            </a:r>
            <a:r>
              <a:rPr lang="en-US" altLang="ko-KR" sz="1400" dirty="0">
                <a:solidFill>
                  <a:schemeClr val="tx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(</a:t>
            </a:r>
            <a:r>
              <a:rPr lang="ko-KR" altLang="en-US" sz="1400">
                <a:solidFill>
                  <a:schemeClr val="tx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방송로고</a:t>
            </a:r>
            <a:r>
              <a:rPr lang="en-US" altLang="ko-KR" sz="1400" dirty="0">
                <a:solidFill>
                  <a:schemeClr val="tx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, </a:t>
            </a:r>
            <a:r>
              <a:rPr lang="ko-KR" altLang="en-US" sz="1400">
                <a:solidFill>
                  <a:schemeClr val="tx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방송시간</a:t>
            </a:r>
            <a:r>
              <a:rPr lang="en-US" altLang="ko-KR" sz="1400" dirty="0">
                <a:solidFill>
                  <a:schemeClr val="tx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, </a:t>
            </a:r>
            <a:r>
              <a:rPr lang="ko-KR" altLang="en-US" sz="1400">
                <a:solidFill>
                  <a:schemeClr val="tx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방송진행자 공지 멘트</a:t>
            </a:r>
            <a:r>
              <a:rPr lang="en-US" altLang="ko-KR" sz="1400" dirty="0">
                <a:solidFill>
                  <a:schemeClr val="tx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, </a:t>
            </a:r>
            <a:r>
              <a:rPr lang="ko-KR" altLang="en-US" sz="1400">
                <a:solidFill>
                  <a:schemeClr val="tx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채팅문구</a:t>
            </a:r>
            <a:r>
              <a:rPr lang="en-US" altLang="ko-KR" sz="1400" dirty="0">
                <a:solidFill>
                  <a:schemeClr val="tx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) </a:t>
            </a:r>
            <a:r>
              <a:rPr lang="ko-KR" altLang="en-US" sz="1400">
                <a:solidFill>
                  <a:schemeClr val="tx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표시 기능 </a:t>
            </a:r>
          </a:p>
          <a:p>
            <a:pPr marL="285750" indent="-285750" algn="l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실시간 참여자정보</a:t>
            </a:r>
            <a:r>
              <a:rPr lang="en-US" altLang="ko-KR" sz="1400" dirty="0">
                <a:solidFill>
                  <a:schemeClr val="tx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(</a:t>
            </a:r>
            <a:r>
              <a:rPr lang="ko-KR" altLang="en-US" sz="1400">
                <a:solidFill>
                  <a:schemeClr val="tx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접속자수</a:t>
            </a:r>
            <a:r>
              <a:rPr lang="en-US" altLang="ko-KR" sz="1400" dirty="0">
                <a:solidFill>
                  <a:schemeClr val="tx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, </a:t>
            </a:r>
            <a:r>
              <a:rPr lang="ko-KR" altLang="en-US" sz="1400">
                <a:solidFill>
                  <a:schemeClr val="tx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접속자 이름</a:t>
            </a:r>
            <a:r>
              <a:rPr lang="en-US" altLang="ko-KR" sz="1400" dirty="0">
                <a:solidFill>
                  <a:schemeClr val="tx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) </a:t>
            </a:r>
            <a:r>
              <a:rPr lang="ko-KR" altLang="en-US" sz="1400">
                <a:solidFill>
                  <a:schemeClr val="tx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조회</a:t>
            </a:r>
          </a:p>
          <a:p>
            <a:pPr marL="285750" indent="-285750" algn="l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참여자간 실시간 채팅 기능  </a:t>
            </a:r>
          </a:p>
          <a:p>
            <a:pPr marL="285750" indent="-285750" algn="l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음성 </a:t>
            </a:r>
            <a:r>
              <a:rPr lang="en-US" altLang="ko-KR" sz="1400" dirty="0">
                <a:solidFill>
                  <a:schemeClr val="tx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Mute On/Off </a:t>
            </a:r>
            <a:r>
              <a:rPr lang="ko-KR" altLang="en-US" sz="1400">
                <a:solidFill>
                  <a:schemeClr val="tx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기능</a:t>
            </a:r>
          </a:p>
          <a:p>
            <a:pPr marL="285750" indent="-285750" algn="l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영상 전체화면 시청 기능</a:t>
            </a:r>
          </a:p>
          <a:p>
            <a:pPr marL="285750" indent="-285750" algn="l">
              <a:lnSpc>
                <a:spcPct val="120000"/>
              </a:lnSpc>
              <a:buFont typeface="Wingdings" panose="05000000000000000000" pitchFamily="2" charset="2"/>
              <a:buChar char="§"/>
            </a:pPr>
            <a:endParaRPr lang="ko-KR" altLang="en-US" sz="1400" dirty="0">
              <a:solidFill>
                <a:schemeClr val="tx1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pic>
        <p:nvPicPr>
          <p:cNvPr id="12" name="Picture 1"/>
          <p:cNvPicPr preferRelativeResize="0"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7056" y="3786596"/>
            <a:ext cx="3240000" cy="2340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5"/>
          <p:cNvPicPr preferRelativeResize="0">
            <a:picLocks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0592" y="3786596"/>
            <a:ext cx="3240000" cy="2340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32444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Line 81"/>
          <p:cNvSpPr>
            <a:spLocks noChangeShapeType="1"/>
          </p:cNvSpPr>
          <p:nvPr/>
        </p:nvSpPr>
        <p:spPr bwMode="auto">
          <a:xfrm>
            <a:off x="452406" y="1190218"/>
            <a:ext cx="2246241" cy="0"/>
          </a:xfrm>
          <a:prstGeom prst="line">
            <a:avLst/>
          </a:prstGeom>
          <a:noFill/>
          <a:ln w="3175">
            <a:solidFill>
              <a:srgbClr val="000000"/>
            </a:solidFill>
            <a:round/>
            <a:headEnd/>
            <a:tailEnd/>
          </a:ln>
          <a:effectLst/>
        </p:spPr>
        <p:txBody>
          <a:bodyPr lIns="90000" tIns="46800" rIns="90000" bIns="46800" anchor="ctr"/>
          <a:lstStyle/>
          <a:p>
            <a:pPr>
              <a:defRPr/>
            </a:pP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95" name="Rectangle 82"/>
          <p:cNvSpPr>
            <a:spLocks noChangeArrowheads="1"/>
          </p:cNvSpPr>
          <p:nvPr/>
        </p:nvSpPr>
        <p:spPr bwMode="auto">
          <a:xfrm>
            <a:off x="447644" y="878768"/>
            <a:ext cx="1985076" cy="310101"/>
          </a:xfrm>
          <a:prstGeom prst="rect">
            <a:avLst/>
          </a:prstGeom>
          <a:solidFill>
            <a:srgbClr val="EAEAEA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 lIns="36000" tIns="46800" rIns="36000" bIns="46800" anchor="ctr"/>
          <a:lstStyle/>
          <a:p>
            <a:r>
              <a:rPr lang="ko-KR" altLang="en-US" dirty="0" smtClean="0">
                <a:solidFill>
                  <a:srgbClr val="000000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모바일 웹 지원</a:t>
            </a:r>
            <a:endParaRPr lang="ko-KR" altLang="en-US" dirty="0">
              <a:solidFill>
                <a:srgbClr val="000000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105" name="Rectangle 2"/>
          <p:cNvSpPr>
            <a:spLocks noChangeArrowheads="1"/>
          </p:cNvSpPr>
          <p:nvPr/>
        </p:nvSpPr>
        <p:spPr bwMode="auto">
          <a:xfrm>
            <a:off x="273050" y="183456"/>
            <a:ext cx="4054475" cy="3077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lIns="0" tIns="0" rIns="0" bIns="0" anchor="ctr">
            <a:spAutoFit/>
          </a:bodyPr>
          <a:lstStyle/>
          <a:p>
            <a:pPr marL="304800" indent="-304800" algn="l"/>
            <a:r>
              <a:rPr lang="ko-KR" altLang="en-US" sz="2000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주요 기능</a:t>
            </a:r>
            <a:endParaRPr lang="en-US" altLang="ko-KR" sz="2000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60" name="직사각형 85"/>
          <p:cNvSpPr>
            <a:spLocks noChangeArrowheads="1"/>
          </p:cNvSpPr>
          <p:nvPr/>
        </p:nvSpPr>
        <p:spPr bwMode="auto">
          <a:xfrm>
            <a:off x="704528" y="1268760"/>
            <a:ext cx="8191500" cy="8679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marL="285750" indent="-285750" algn="l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smtClean="0">
                <a:solidFill>
                  <a:schemeClr val="tx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모바일 환경지원</a:t>
            </a:r>
            <a:r>
              <a:rPr lang="en-US" altLang="ko-KR" sz="1400" dirty="0" smtClean="0">
                <a:solidFill>
                  <a:schemeClr val="tx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 (PC</a:t>
            </a:r>
            <a:r>
              <a:rPr lang="ko-KR" altLang="en-US" sz="1400">
                <a:solidFill>
                  <a:schemeClr val="tx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환경과 동일하게 방송하기</a:t>
            </a:r>
            <a:r>
              <a:rPr lang="en-US" altLang="ko-KR" sz="1400" dirty="0">
                <a:solidFill>
                  <a:schemeClr val="tx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, </a:t>
            </a:r>
            <a:r>
              <a:rPr lang="ko-KR" altLang="en-US" sz="1400">
                <a:solidFill>
                  <a:schemeClr val="tx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시청하기 기능 사용 </a:t>
            </a:r>
            <a:r>
              <a:rPr lang="ko-KR" altLang="en-US" sz="1400" smtClean="0">
                <a:solidFill>
                  <a:schemeClr val="tx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가능</a:t>
            </a:r>
            <a:r>
              <a:rPr lang="en-US" altLang="ko-KR" sz="1400" dirty="0" smtClean="0">
                <a:solidFill>
                  <a:schemeClr val="tx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)</a:t>
            </a:r>
            <a:endParaRPr lang="ko-KR" altLang="en-US" sz="1400">
              <a:solidFill>
                <a:schemeClr val="tx1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  <a:p>
            <a:pPr marL="285750" indent="-285750" algn="l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smtClean="0">
                <a:solidFill>
                  <a:schemeClr val="tx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반응 형 웹으로 구성</a:t>
            </a:r>
            <a:r>
              <a:rPr lang="en-US" altLang="ko-KR" sz="1400" dirty="0" smtClean="0">
                <a:solidFill>
                  <a:schemeClr val="tx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, </a:t>
            </a:r>
            <a:r>
              <a:rPr lang="ko-KR" altLang="en-US" sz="1400" smtClean="0">
                <a:solidFill>
                  <a:schemeClr val="tx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모바일</a:t>
            </a:r>
            <a:r>
              <a:rPr lang="en-US" altLang="ko-KR" sz="1400" dirty="0" smtClean="0">
                <a:solidFill>
                  <a:schemeClr val="tx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 </a:t>
            </a:r>
            <a:r>
              <a:rPr lang="ko-KR" altLang="en-US" sz="1400" smtClean="0">
                <a:solidFill>
                  <a:schemeClr val="tx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환경에서도 </a:t>
            </a:r>
            <a:r>
              <a:rPr lang="ko-KR" altLang="en-US" sz="1400">
                <a:solidFill>
                  <a:schemeClr val="tx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한 화면에서 모든 기능을 사용 </a:t>
            </a:r>
            <a:r>
              <a:rPr lang="ko-KR" altLang="en-US" sz="1400" smtClean="0">
                <a:solidFill>
                  <a:schemeClr val="tx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가능</a:t>
            </a:r>
            <a:endParaRPr lang="ko-KR" altLang="en-US" sz="1400">
              <a:solidFill>
                <a:schemeClr val="tx1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  <a:p>
            <a:pPr marL="285750" indent="-285750" algn="l">
              <a:lnSpc>
                <a:spcPct val="120000"/>
              </a:lnSpc>
              <a:buFont typeface="Wingdings" panose="05000000000000000000" pitchFamily="2" charset="2"/>
              <a:buChar char="§"/>
            </a:pPr>
            <a:endParaRPr lang="ko-KR" altLang="en-US" sz="1400" dirty="0">
              <a:solidFill>
                <a:schemeClr val="tx1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3" name="직사각형 2"/>
          <p:cNvSpPr/>
          <p:nvPr/>
        </p:nvSpPr>
        <p:spPr bwMode="auto">
          <a:xfrm>
            <a:off x="704528" y="1966396"/>
            <a:ext cx="8424936" cy="4342923"/>
          </a:xfrm>
          <a:prstGeom prst="rect">
            <a:avLst/>
          </a:prstGeom>
          <a:noFill/>
          <a:ln w="317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HY헤드라인M" pitchFamily="18" charset="-127"/>
            </a:endParaRPr>
          </a:p>
        </p:txBody>
      </p:sp>
      <p:pic>
        <p:nvPicPr>
          <p:cNvPr id="8" name="Picture 2" descr="C:\Users\chkwak\Downloads\Screenshot_2015-10-06-11-15-25.png"/>
          <p:cNvPicPr preferRelativeResize="0"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3400" y="4221088"/>
            <a:ext cx="252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" descr="C:\Users\chkwak\Downloads\Screenshot_2015-10-06-11-22-33.png"/>
          <p:cNvPicPr preferRelativeResize="0">
            <a:picLocks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792" y="2133056"/>
            <a:ext cx="1656184" cy="2808312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C:\Users\chkwak\Downloads\Screenshot_2015-10-06-11-24-08.png"/>
          <p:cNvPicPr preferRelativeResize="0">
            <a:picLocks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8389" y="2133056"/>
            <a:ext cx="252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5" descr="C:\Users\chkwak\Downloads\Screenshot_2015-10-06-11-16-02.png"/>
          <p:cNvPicPr preferRelativeResize="0">
            <a:picLocks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518" y="2133056"/>
            <a:ext cx="1656184" cy="2813231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1049518" y="4941368"/>
            <a:ext cx="1656184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80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방송목록조회</a:t>
            </a:r>
            <a:r>
              <a:rPr lang="en-US" altLang="ko-KR" sz="8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/</a:t>
            </a:r>
            <a:r>
              <a:rPr lang="ko-KR" altLang="en-US" sz="80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모바일</a:t>
            </a:r>
            <a:endParaRPr lang="ko-KR" altLang="en-US" sz="8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080792" y="4953796"/>
            <a:ext cx="1656184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8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방송설정</a:t>
            </a:r>
            <a:r>
              <a:rPr lang="en-US" altLang="ko-KR" sz="8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/</a:t>
            </a:r>
            <a:r>
              <a:rPr lang="ko-KR" altLang="en-US" sz="80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모바일</a:t>
            </a:r>
            <a:endParaRPr lang="ko-KR" altLang="en-US" sz="8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028389" y="3948870"/>
            <a:ext cx="252000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8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방송송출</a:t>
            </a:r>
            <a:r>
              <a:rPr lang="en-US" altLang="ko-KR" sz="8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/</a:t>
            </a:r>
            <a:r>
              <a:rPr lang="ko-KR" altLang="en-US" sz="80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모바일</a:t>
            </a:r>
            <a:endParaRPr lang="ko-KR" altLang="en-US" sz="8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6028389" y="6025004"/>
            <a:ext cx="252000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8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방송시청</a:t>
            </a:r>
            <a:r>
              <a:rPr lang="en-US" altLang="ko-KR" sz="8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/</a:t>
            </a:r>
            <a:r>
              <a:rPr lang="ko-KR" altLang="en-US" sz="80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모바일</a:t>
            </a:r>
            <a:endParaRPr lang="ko-KR" altLang="en-US" sz="8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10879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6885384"/>
          </a:xfrm>
          <a:prstGeom prst="rect">
            <a:avLst/>
          </a:prstGeom>
        </p:spPr>
      </p:pic>
      <p:sp>
        <p:nvSpPr>
          <p:cNvPr id="5" name="TextBox 5"/>
          <p:cNvSpPr txBox="1">
            <a:spLocks noChangeArrowheads="1"/>
          </p:cNvSpPr>
          <p:nvPr/>
        </p:nvSpPr>
        <p:spPr bwMode="auto">
          <a:xfrm>
            <a:off x="0" y="1762910"/>
            <a:ext cx="9906000" cy="9431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4200" dirty="0" smtClean="0">
                <a:solidFill>
                  <a:srgbClr val="FFC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감사합니다</a:t>
            </a:r>
            <a:endParaRPr lang="ko-KR" altLang="en-US" sz="4200" dirty="0">
              <a:solidFill>
                <a:srgbClr val="FFC000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0382660-8815-4528-9C1E-79007086452E}" type="slidenum">
              <a:rPr lang="ko-KR" altLang="ko-KR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pPr>
                <a:defRPr/>
              </a:pPr>
              <a:t>1</a:t>
            </a:fld>
            <a:r>
              <a:rPr lang="ko-KR" altLang="ko-KR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/</a:t>
            </a:r>
            <a:r>
              <a:rPr lang="en-US" altLang="ko-KR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 13</a:t>
            </a:r>
            <a:endParaRPr lang="ko-KR" altLang="ko-KR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94" name="Line 81"/>
          <p:cNvSpPr>
            <a:spLocks noChangeShapeType="1"/>
          </p:cNvSpPr>
          <p:nvPr/>
        </p:nvSpPr>
        <p:spPr bwMode="auto">
          <a:xfrm>
            <a:off x="452406" y="1190218"/>
            <a:ext cx="2246241" cy="0"/>
          </a:xfrm>
          <a:prstGeom prst="line">
            <a:avLst/>
          </a:prstGeom>
          <a:noFill/>
          <a:ln w="3175">
            <a:solidFill>
              <a:srgbClr val="000000"/>
            </a:solidFill>
            <a:round/>
            <a:headEnd/>
            <a:tailEnd/>
          </a:ln>
          <a:effectLst/>
        </p:spPr>
        <p:txBody>
          <a:bodyPr lIns="90000" tIns="46800" rIns="90000" bIns="46800" anchor="ctr"/>
          <a:lstStyle/>
          <a:p>
            <a:pPr>
              <a:defRPr/>
            </a:pP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95" name="Rectangle 82"/>
          <p:cNvSpPr>
            <a:spLocks noChangeArrowheads="1"/>
          </p:cNvSpPr>
          <p:nvPr/>
        </p:nvSpPr>
        <p:spPr bwMode="auto">
          <a:xfrm>
            <a:off x="447644" y="878768"/>
            <a:ext cx="1985076" cy="310101"/>
          </a:xfrm>
          <a:prstGeom prst="rect">
            <a:avLst/>
          </a:prstGeom>
          <a:solidFill>
            <a:srgbClr val="EAEAEA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 lIns="36000" tIns="46800" rIns="36000" bIns="46800" anchor="ctr"/>
          <a:lstStyle/>
          <a:p>
            <a:r>
              <a:rPr lang="ko-KR" altLang="en-US" dirty="0" smtClean="0">
                <a:solidFill>
                  <a:srgbClr val="000000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시스템 개요</a:t>
            </a:r>
            <a:endParaRPr lang="ko-KR" altLang="en-US" dirty="0">
              <a:solidFill>
                <a:srgbClr val="000000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105" name="Rectangle 2"/>
          <p:cNvSpPr>
            <a:spLocks noChangeArrowheads="1"/>
          </p:cNvSpPr>
          <p:nvPr/>
        </p:nvSpPr>
        <p:spPr bwMode="auto">
          <a:xfrm>
            <a:off x="273050" y="183456"/>
            <a:ext cx="4054475" cy="3077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lIns="0" tIns="0" rIns="0" bIns="0" anchor="ctr">
            <a:spAutoFit/>
          </a:bodyPr>
          <a:lstStyle/>
          <a:p>
            <a:pPr marL="304800" indent="-304800" algn="l"/>
            <a:r>
              <a:rPr lang="ko-KR" altLang="en-US" sz="2000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개요</a:t>
            </a:r>
            <a:endParaRPr lang="en-US" altLang="ko-KR" sz="2000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6292908"/>
              </p:ext>
            </p:extLst>
          </p:nvPr>
        </p:nvGraphicFramePr>
        <p:xfrm>
          <a:off x="704528" y="1944319"/>
          <a:ext cx="8496944" cy="441064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098749"/>
                <a:gridCol w="4398195"/>
              </a:tblGrid>
              <a:tr h="3723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기존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91442" marR="91442" marT="45715" marB="45715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제안 서비스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91442" marR="91442" marT="45715" marB="45715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4038340">
                <a:tc>
                  <a:txBody>
                    <a:bodyPr/>
                    <a:lstStyle/>
                    <a:p>
                      <a:pPr latinLnBrk="1"/>
                      <a:endParaRPr lang="en-US" altLang="ko-KR" sz="1400" dirty="0" smtClean="0"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  <a:p>
                      <a:pPr latinLnBrk="1"/>
                      <a:endParaRPr lang="ko-KR" altLang="en-US" sz="1400" dirty="0"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91442" marR="91442" marT="45715" marB="45715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91442" marR="91442" marT="45715" marB="45715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89" name="직사각형 85"/>
          <p:cNvSpPr>
            <a:spLocks noChangeArrowheads="1"/>
          </p:cNvSpPr>
          <p:nvPr/>
        </p:nvSpPr>
        <p:spPr bwMode="auto">
          <a:xfrm>
            <a:off x="704528" y="1268760"/>
            <a:ext cx="81915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l" eaLnBrk="1" latinLnBrk="1" hangingPunct="1">
              <a:lnSpc>
                <a:spcPct val="120000"/>
              </a:lnSpc>
            </a:pP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개인방송 </a:t>
            </a:r>
            <a:r>
              <a:rPr lang="ko-KR" alt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어플리케이션 설치 없이 웹</a:t>
            </a:r>
            <a:r>
              <a:rPr lang="en-US" altLang="ko-KR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-</a:t>
            </a:r>
            <a:r>
              <a:rPr lang="ko-KR" altLang="en-US" b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기반 형태로 제공 </a:t>
            </a:r>
            <a:r>
              <a:rPr lang="en-US" altLang="ko-KR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,</a:t>
            </a:r>
          </a:p>
          <a:p>
            <a:pPr algn="l" eaLnBrk="1" latinLnBrk="1" hangingPunct="1">
              <a:lnSpc>
                <a:spcPct val="120000"/>
              </a:lnSpc>
            </a:pPr>
            <a:r>
              <a:rPr lang="ko-KR" altLang="en-US" sz="1400" dirty="0" smtClean="0">
                <a:solidFill>
                  <a:schemeClr val="tx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언제</a:t>
            </a:r>
            <a:r>
              <a:rPr lang="en-US" altLang="ko-KR" sz="1400" dirty="0">
                <a:solidFill>
                  <a:schemeClr val="tx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 </a:t>
            </a:r>
            <a:r>
              <a:rPr lang="ko-KR" altLang="en-US" sz="1400" smtClean="0">
                <a:solidFill>
                  <a:schemeClr val="tx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어디서나 누구나 쉽게 브라우저를 통한 </a:t>
            </a:r>
            <a:r>
              <a:rPr lang="en-US" altLang="ko-KR" sz="1400" dirty="0" smtClean="0">
                <a:solidFill>
                  <a:schemeClr val="tx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1:N </a:t>
            </a:r>
            <a:r>
              <a:rPr lang="ko-KR" altLang="en-US" sz="1400" smtClean="0">
                <a:solidFill>
                  <a:schemeClr val="tx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개인방송 서비스를 제공하는 시스템</a:t>
            </a:r>
            <a:endParaRPr lang="en-US" altLang="ko-KR" sz="1400" b="1" dirty="0" smtClean="0">
              <a:solidFill>
                <a:schemeClr val="tx1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  <a:p>
            <a:pPr algn="l" eaLnBrk="1" latinLnBrk="1" hangingPunct="1">
              <a:lnSpc>
                <a:spcPct val="120000"/>
              </a:lnSpc>
            </a:pPr>
            <a:endParaRPr lang="en-US" altLang="ko-KR" sz="1400" b="1" dirty="0">
              <a:solidFill>
                <a:schemeClr val="tx1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91" name="직사각형 90"/>
          <p:cNvSpPr/>
          <p:nvPr/>
        </p:nvSpPr>
        <p:spPr>
          <a:xfrm>
            <a:off x="4873947" y="3906693"/>
            <a:ext cx="4327525" cy="12772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algn="l" eaLnBrk="1" latinLnBrk="1" hangingPunct="1">
              <a:lnSpc>
                <a:spcPct val="140000"/>
              </a:lnSpc>
              <a:buFont typeface="Wingdings" panose="05000000000000000000" pitchFamily="2" charset="2"/>
              <a:buChar char="§"/>
              <a:defRPr/>
            </a:pPr>
            <a:r>
              <a:rPr lang="ko-KR" altLang="en-US" sz="1100" b="0" dirty="0" smtClean="0">
                <a:solidFill>
                  <a:schemeClr val="tx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브라우저만 있으면</a:t>
            </a:r>
            <a:r>
              <a:rPr lang="en-US" altLang="ko-KR" sz="1100" b="0" dirty="0" smtClean="0">
                <a:solidFill>
                  <a:schemeClr val="tx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, </a:t>
            </a:r>
            <a:r>
              <a:rPr lang="ko-KR" altLang="en-US" sz="1100" b="0" smtClean="0">
                <a:solidFill>
                  <a:schemeClr val="tx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방송자와 시청자 모두 서비스 이용가능</a:t>
            </a:r>
            <a:endParaRPr lang="en-US" altLang="ko-KR" sz="1100" b="0" dirty="0" smtClean="0">
              <a:solidFill>
                <a:schemeClr val="tx1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  <a:p>
            <a:pPr marL="171450" indent="-171450" algn="l" eaLnBrk="1" latinLnBrk="1" hangingPunct="1">
              <a:lnSpc>
                <a:spcPct val="140000"/>
              </a:lnSpc>
              <a:buFont typeface="Wingdings" panose="05000000000000000000" pitchFamily="2" charset="2"/>
              <a:buChar char="§"/>
              <a:defRPr/>
            </a:pPr>
            <a:endParaRPr lang="en-US" altLang="ko-KR" sz="1100" b="0" dirty="0">
              <a:solidFill>
                <a:schemeClr val="tx1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  <a:p>
            <a:pPr marL="171450" indent="-171450" algn="l" eaLnBrk="1" latinLnBrk="1" hangingPunct="1">
              <a:lnSpc>
                <a:spcPct val="140000"/>
              </a:lnSpc>
              <a:buFont typeface="Wingdings" panose="05000000000000000000" pitchFamily="2" charset="2"/>
              <a:buChar char="§"/>
              <a:defRPr/>
            </a:pPr>
            <a:r>
              <a:rPr lang="en-US" altLang="ko-KR" sz="1100" b="0" dirty="0" smtClean="0">
                <a:solidFill>
                  <a:schemeClr val="tx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PC/</a:t>
            </a:r>
            <a:r>
              <a:rPr lang="ko-KR" altLang="en-US" sz="1100" b="0" smtClean="0">
                <a:solidFill>
                  <a:schemeClr val="tx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모바일 </a:t>
            </a:r>
            <a:r>
              <a:rPr lang="en-US" altLang="ko-KR" sz="1100" b="0" dirty="0" smtClean="0">
                <a:solidFill>
                  <a:schemeClr val="tx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(iOS</a:t>
            </a:r>
            <a:r>
              <a:rPr lang="ko-KR" altLang="en-US" sz="1100" b="0" smtClean="0">
                <a:solidFill>
                  <a:schemeClr val="tx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제외</a:t>
            </a:r>
            <a:r>
              <a:rPr lang="en-US" altLang="ko-KR" sz="1100" b="0" dirty="0" smtClean="0">
                <a:solidFill>
                  <a:schemeClr val="tx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) WebRTC </a:t>
            </a:r>
            <a:r>
              <a:rPr lang="ko-KR" altLang="en-US" sz="1100" b="0" smtClean="0">
                <a:solidFill>
                  <a:schemeClr val="tx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지원 브라우저 환경에서 이용가능 </a:t>
            </a:r>
            <a:endParaRPr lang="en-US" altLang="ko-KR" sz="1100" b="0" dirty="0">
              <a:solidFill>
                <a:schemeClr val="tx1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  <a:p>
            <a:pPr marL="171450" indent="-171450" algn="l" eaLnBrk="1" latinLnBrk="1" hangingPunct="1">
              <a:lnSpc>
                <a:spcPct val="140000"/>
              </a:lnSpc>
              <a:buFont typeface="Wingdings" panose="05000000000000000000" pitchFamily="2" charset="2"/>
              <a:buChar char="§"/>
              <a:defRPr/>
            </a:pPr>
            <a:endParaRPr lang="en-US" altLang="ko-KR" sz="1100" b="0" dirty="0" smtClean="0">
              <a:solidFill>
                <a:schemeClr val="tx1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  <a:p>
            <a:pPr marL="171450" indent="-171450" algn="l">
              <a:lnSpc>
                <a:spcPct val="140000"/>
              </a:lnSpc>
              <a:buFont typeface="Wingdings" panose="05000000000000000000" pitchFamily="2" charset="2"/>
              <a:buChar char="§"/>
              <a:defRPr/>
            </a:pPr>
            <a:r>
              <a:rPr lang="ko-KR" altLang="en-US" sz="1100" b="0" dirty="0" smtClean="0">
                <a:solidFill>
                  <a:schemeClr val="tx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미 지원환경은 별도 플러그</a:t>
            </a:r>
            <a:r>
              <a:rPr lang="en-US" altLang="ko-KR" sz="1100" b="0" dirty="0" smtClean="0">
                <a:solidFill>
                  <a:schemeClr val="tx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-</a:t>
            </a:r>
            <a:r>
              <a:rPr lang="ko-KR" altLang="en-US" sz="1100" b="0" smtClean="0">
                <a:solidFill>
                  <a:schemeClr val="tx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인 형태로 </a:t>
            </a:r>
            <a:r>
              <a:rPr lang="ko-KR" altLang="en-US" sz="1100" b="0" dirty="0" smtClean="0">
                <a:solidFill>
                  <a:schemeClr val="tx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제공</a:t>
            </a:r>
            <a:endParaRPr lang="en-US" altLang="ko-KR" sz="1100" b="0" dirty="0">
              <a:solidFill>
                <a:schemeClr val="tx1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5241031" y="6366520"/>
            <a:ext cx="3963615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9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http</a:t>
            </a:r>
            <a:r>
              <a:rPr lang="en-US" altLang="ko-KR" sz="9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://demo.wms.mnlsolution.com:9004/</a:t>
            </a:r>
            <a:endParaRPr lang="ko-KR" altLang="en-US" sz="9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pic>
        <p:nvPicPr>
          <p:cNvPr id="93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6153" y="2466234"/>
            <a:ext cx="1210427" cy="8499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6" name="Picture 8" descr="http://cfile24.uf.tistory.com/image/2163D83E557A8DD733B32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544" y="2469235"/>
            <a:ext cx="1210427" cy="845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" name="Picture 10" descr="http://pds27.egloos.com/pds/201308/08/90/e0340690_5202972a1041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4356" y="2460197"/>
            <a:ext cx="1210427" cy="849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848544" y="3312120"/>
            <a:ext cx="1183916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80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ko-KR" altLang="en-US" sz="80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아프리카</a:t>
            </a:r>
            <a:r>
              <a:rPr lang="en-US" altLang="ko-KR" sz="8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TV</a:t>
            </a:r>
            <a:endParaRPr lang="ko-KR" altLang="en-US" sz="8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98" name="직사각형 97"/>
          <p:cNvSpPr/>
          <p:nvPr/>
        </p:nvSpPr>
        <p:spPr>
          <a:xfrm>
            <a:off x="2158322" y="3310137"/>
            <a:ext cx="1183916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8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ko-KR" altLang="en-US" sz="8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팝콘</a:t>
            </a:r>
            <a:r>
              <a:rPr lang="en-US" altLang="ko-KR" sz="8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TV</a:t>
            </a:r>
            <a:endParaRPr lang="ko-KR" altLang="en-US" sz="8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99" name="직사각형 98"/>
          <p:cNvSpPr/>
          <p:nvPr/>
        </p:nvSpPr>
        <p:spPr>
          <a:xfrm>
            <a:off x="3487611" y="3310137"/>
            <a:ext cx="1183916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8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ko-KR" altLang="en-US" sz="8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다음팟</a:t>
            </a:r>
            <a:endParaRPr lang="ko-KR" altLang="en-US" sz="8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pic>
        <p:nvPicPr>
          <p:cNvPr id="100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7452" y="2447167"/>
            <a:ext cx="1831748" cy="1224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1" name="직사각형 100"/>
          <p:cNvSpPr/>
          <p:nvPr/>
        </p:nvSpPr>
        <p:spPr>
          <a:xfrm>
            <a:off x="776050" y="3861048"/>
            <a:ext cx="3895477" cy="12341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algn="l" eaLnBrk="1" latinLnBrk="1" hangingPunct="1">
              <a:lnSpc>
                <a:spcPct val="140000"/>
              </a:lnSpc>
              <a:buFont typeface="Wingdings" panose="05000000000000000000" pitchFamily="2" charset="2"/>
              <a:buChar char="§"/>
              <a:defRPr/>
            </a:pPr>
            <a:r>
              <a:rPr lang="ko-KR" altLang="en-US" sz="1100" dirty="0" smtClean="0">
                <a:solidFill>
                  <a:schemeClr val="tx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방송자와 시청자 모두 어플리케이션 설치 필요</a:t>
            </a:r>
            <a:endParaRPr lang="en-US" altLang="ko-KR" sz="1100" dirty="0" smtClean="0">
              <a:solidFill>
                <a:schemeClr val="tx1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  <a:p>
            <a:pPr algn="l" eaLnBrk="1" latinLnBrk="1" hangingPunct="1">
              <a:lnSpc>
                <a:spcPct val="140000"/>
              </a:lnSpc>
              <a:defRPr/>
            </a:pPr>
            <a:r>
              <a:rPr lang="en-US" altLang="ko-KR" sz="11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 </a:t>
            </a:r>
            <a:r>
              <a:rPr lang="en-US" altLang="ko-KR" sz="1100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   (PC, </a:t>
            </a:r>
            <a:r>
              <a:rPr lang="ko-KR" altLang="en-US" sz="110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모바일</a:t>
            </a:r>
            <a:r>
              <a:rPr lang="en-US" altLang="ko-KR" sz="1100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, </a:t>
            </a:r>
            <a:r>
              <a:rPr lang="ko-KR" altLang="en-US" sz="110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플러그인</a:t>
            </a:r>
            <a:r>
              <a:rPr lang="en-US" altLang="ko-KR" sz="1100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)</a:t>
            </a:r>
            <a:endParaRPr lang="en-US" altLang="ko-KR" sz="1100" dirty="0" smtClean="0">
              <a:solidFill>
                <a:schemeClr val="tx1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  <a:p>
            <a:pPr marL="171450" indent="-171450" algn="l" eaLnBrk="1" latinLnBrk="1" hangingPunct="1">
              <a:lnSpc>
                <a:spcPct val="140000"/>
              </a:lnSpc>
              <a:buFont typeface="Wingdings" panose="05000000000000000000" pitchFamily="2" charset="2"/>
              <a:buChar char="§"/>
              <a:defRPr/>
            </a:pPr>
            <a:endParaRPr lang="en-US" altLang="ko-KR" sz="900" dirty="0" smtClean="0">
              <a:solidFill>
                <a:schemeClr val="tx1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  <a:p>
            <a:pPr marL="171450" indent="-171450" algn="l" eaLnBrk="1" latinLnBrk="1" hangingPunct="1">
              <a:lnSpc>
                <a:spcPct val="140000"/>
              </a:lnSpc>
              <a:buFont typeface="Wingdings" panose="05000000000000000000" pitchFamily="2" charset="2"/>
              <a:buChar char="§"/>
              <a:defRPr/>
            </a:pPr>
            <a:r>
              <a:rPr lang="en-US" altLang="ko-KR" sz="1100" b="0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PC/</a:t>
            </a:r>
            <a:r>
              <a:rPr lang="ko-KR" altLang="en-US" sz="1100" b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모바일 환경</a:t>
            </a:r>
            <a:r>
              <a:rPr lang="en-US" altLang="ko-KR" sz="1100" b="0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(OS)</a:t>
            </a:r>
            <a:r>
              <a:rPr lang="ko-KR" altLang="en-US" sz="1100" b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에 따라 별도 어플리케이션 제공</a:t>
            </a:r>
            <a:endParaRPr lang="en-US" altLang="ko-KR" sz="1100" b="0" dirty="0" smtClean="0">
              <a:solidFill>
                <a:schemeClr val="tx1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  <a:p>
            <a:pPr algn="l" eaLnBrk="1" latinLnBrk="1" hangingPunct="1">
              <a:lnSpc>
                <a:spcPct val="140000"/>
              </a:lnSpc>
              <a:defRPr/>
            </a:pPr>
            <a:endParaRPr lang="en-US" altLang="ko-KR" sz="1100" b="0" dirty="0">
              <a:solidFill>
                <a:schemeClr val="tx1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7016" y="2447167"/>
            <a:ext cx="1830983" cy="1224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24628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Line 81"/>
          <p:cNvSpPr>
            <a:spLocks noChangeShapeType="1"/>
          </p:cNvSpPr>
          <p:nvPr/>
        </p:nvSpPr>
        <p:spPr bwMode="auto">
          <a:xfrm>
            <a:off x="452406" y="1190218"/>
            <a:ext cx="2246241" cy="0"/>
          </a:xfrm>
          <a:prstGeom prst="line">
            <a:avLst/>
          </a:prstGeom>
          <a:noFill/>
          <a:ln w="3175">
            <a:solidFill>
              <a:srgbClr val="000000"/>
            </a:solidFill>
            <a:round/>
            <a:headEnd/>
            <a:tailEnd/>
          </a:ln>
          <a:effectLst/>
        </p:spPr>
        <p:txBody>
          <a:bodyPr lIns="90000" tIns="46800" rIns="90000" bIns="46800" anchor="ctr"/>
          <a:lstStyle/>
          <a:p>
            <a:pPr>
              <a:defRPr/>
            </a:pP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95" name="Rectangle 82"/>
          <p:cNvSpPr>
            <a:spLocks noChangeArrowheads="1"/>
          </p:cNvSpPr>
          <p:nvPr/>
        </p:nvSpPr>
        <p:spPr bwMode="auto">
          <a:xfrm>
            <a:off x="447644" y="878768"/>
            <a:ext cx="1985076" cy="310101"/>
          </a:xfrm>
          <a:prstGeom prst="rect">
            <a:avLst/>
          </a:prstGeom>
          <a:solidFill>
            <a:srgbClr val="EAEAEA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 lIns="36000" tIns="46800" rIns="36000" bIns="46800" anchor="ctr"/>
          <a:lstStyle/>
          <a:p>
            <a:r>
              <a:rPr lang="ko-KR" altLang="en-US" dirty="0" smtClean="0">
                <a:solidFill>
                  <a:srgbClr val="000000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시스템 구성</a:t>
            </a:r>
            <a:endParaRPr lang="ko-KR" altLang="en-US" dirty="0">
              <a:solidFill>
                <a:srgbClr val="000000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105" name="Rectangle 2"/>
          <p:cNvSpPr>
            <a:spLocks noChangeArrowheads="1"/>
          </p:cNvSpPr>
          <p:nvPr/>
        </p:nvSpPr>
        <p:spPr bwMode="auto">
          <a:xfrm>
            <a:off x="273050" y="183456"/>
            <a:ext cx="4054475" cy="3077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lIns="0" tIns="0" rIns="0" bIns="0" anchor="ctr">
            <a:spAutoFit/>
          </a:bodyPr>
          <a:lstStyle/>
          <a:p>
            <a:pPr marL="304800" indent="-304800" algn="l"/>
            <a:r>
              <a:rPr lang="ko-KR" altLang="en-US" sz="2000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시스템 아키텍처</a:t>
            </a:r>
            <a:endParaRPr lang="en-US" altLang="ko-KR" sz="2000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89" name="직사각형 85"/>
          <p:cNvSpPr>
            <a:spLocks noChangeArrowheads="1"/>
          </p:cNvSpPr>
          <p:nvPr/>
        </p:nvSpPr>
        <p:spPr bwMode="auto">
          <a:xfrm>
            <a:off x="704528" y="1268760"/>
            <a:ext cx="81915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l" eaLnBrk="1" latinLnBrk="1" hangingPunct="1">
              <a:lnSpc>
                <a:spcPct val="120000"/>
              </a:lnSpc>
            </a:pP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개인방송 서비스의 신뢰성과 확장성을 고려하여</a:t>
            </a:r>
            <a:r>
              <a:rPr lang="en-US" altLang="ko-KR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,</a:t>
            </a:r>
          </a:p>
          <a:p>
            <a:pPr algn="l" eaLnBrk="1" latinLnBrk="1" hangingPunct="1">
              <a:lnSpc>
                <a:spcPct val="120000"/>
              </a:lnSpc>
            </a:pPr>
            <a:r>
              <a:rPr lang="ko-KR" altLang="en-US" sz="1400" dirty="0" smtClean="0">
                <a:solidFill>
                  <a:schemeClr val="tx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다음과 같이 </a:t>
            </a:r>
            <a:r>
              <a:rPr lang="en-US" altLang="ko-KR" sz="1400" dirty="0" smtClean="0">
                <a:solidFill>
                  <a:schemeClr val="tx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5</a:t>
            </a:r>
            <a:r>
              <a:rPr lang="ko-KR" altLang="en-US" sz="1400" smtClean="0">
                <a:solidFill>
                  <a:schemeClr val="tx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개의 서비스 노드로 구성되며</a:t>
            </a:r>
            <a:r>
              <a:rPr lang="en-US" altLang="ko-KR" sz="1400" dirty="0" smtClean="0">
                <a:solidFill>
                  <a:schemeClr val="tx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, </a:t>
            </a:r>
            <a:r>
              <a:rPr lang="ko-KR" altLang="en-US" sz="1400" smtClean="0">
                <a:solidFill>
                  <a:schemeClr val="tx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트래픽의 증가추이에 따른 노드단위 스케일아웃</a:t>
            </a:r>
            <a:r>
              <a:rPr lang="en-US" altLang="ko-KR" sz="1400" dirty="0" smtClean="0">
                <a:solidFill>
                  <a:schemeClr val="tx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(</a:t>
            </a:r>
            <a:r>
              <a:rPr lang="ko-KR" altLang="en-US" sz="1400" smtClean="0">
                <a:solidFill>
                  <a:schemeClr val="tx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업</a:t>
            </a:r>
            <a:r>
              <a:rPr lang="en-US" altLang="ko-KR" sz="1400" dirty="0" smtClean="0">
                <a:solidFill>
                  <a:schemeClr val="tx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)</a:t>
            </a:r>
            <a:r>
              <a:rPr lang="ko-KR" altLang="en-US" sz="1400" smtClean="0">
                <a:solidFill>
                  <a:schemeClr val="tx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과</a:t>
            </a:r>
            <a:endParaRPr lang="en-US" altLang="ko-KR" sz="1400" dirty="0" smtClean="0">
              <a:solidFill>
                <a:schemeClr val="tx1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  <a:p>
            <a:pPr algn="l" eaLnBrk="1" latinLnBrk="1" hangingPunct="1">
              <a:lnSpc>
                <a:spcPct val="120000"/>
              </a:lnSpc>
            </a:pPr>
            <a:r>
              <a:rPr lang="ko-KR" altLang="en-US" sz="1400" dirty="0" smtClean="0">
                <a:solidFill>
                  <a:schemeClr val="tx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필요에 따라서 동일한 기능의 노드 교체가 용이</a:t>
            </a:r>
            <a:r>
              <a:rPr lang="en-US" altLang="ko-KR" sz="1400" dirty="0" smtClean="0">
                <a:solidFill>
                  <a:schemeClr val="tx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. (</a:t>
            </a:r>
            <a:r>
              <a:rPr lang="ko-KR" altLang="en-US" sz="1400" smtClean="0">
                <a:solidFill>
                  <a:schemeClr val="tx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예</a:t>
            </a:r>
            <a:r>
              <a:rPr lang="en-US" altLang="ko-KR" sz="1400" dirty="0" smtClean="0">
                <a:solidFill>
                  <a:schemeClr val="tx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: </a:t>
            </a:r>
            <a:r>
              <a:rPr lang="ko-KR" altLang="en-US" sz="1400" smtClean="0">
                <a:solidFill>
                  <a:schemeClr val="tx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미디어서버 </a:t>
            </a:r>
            <a:r>
              <a:rPr lang="en-US" altLang="ko-KR" sz="1400" dirty="0" smtClean="0">
                <a:solidFill>
                  <a:schemeClr val="tx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-&gt; </a:t>
            </a:r>
            <a:r>
              <a:rPr lang="ko-KR" altLang="en-US" sz="1400" smtClean="0">
                <a:solidFill>
                  <a:schemeClr val="tx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영상플랫폼</a:t>
            </a:r>
            <a:r>
              <a:rPr lang="en-US" altLang="ko-KR" sz="1400" dirty="0" smtClean="0">
                <a:solidFill>
                  <a:schemeClr val="tx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)</a:t>
            </a:r>
            <a:endParaRPr lang="en-US" altLang="ko-KR" sz="1400" b="1" dirty="0" smtClean="0">
              <a:solidFill>
                <a:schemeClr val="tx1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2200124" y="2674506"/>
            <a:ext cx="269274" cy="1217166"/>
            <a:chOff x="1083326" y="2343790"/>
            <a:chExt cx="293365" cy="1093997"/>
          </a:xfrm>
        </p:grpSpPr>
        <p:pic>
          <p:nvPicPr>
            <p:cNvPr id="18" name="Picture 14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6576" y="2712655"/>
              <a:ext cx="186863" cy="3292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" name="Picture 1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2526" y="2343790"/>
              <a:ext cx="274969" cy="3019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" name="Picture 26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083326" y="3127128"/>
              <a:ext cx="293365" cy="31065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</p:pic>
      </p:grpSp>
      <p:sp>
        <p:nvSpPr>
          <p:cNvPr id="22" name="직사각형 21"/>
          <p:cNvSpPr/>
          <p:nvPr/>
        </p:nvSpPr>
        <p:spPr bwMode="auto">
          <a:xfrm>
            <a:off x="3594767" y="2571254"/>
            <a:ext cx="1465515" cy="216024"/>
          </a:xfrm>
          <a:prstGeom prst="rect">
            <a:avLst/>
          </a:prstGeom>
          <a:solidFill>
            <a:srgbClr val="DDDDD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8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어플리케이션 서버</a:t>
            </a:r>
            <a:endParaRPr kumimoji="1" lang="ko-KR" altLang="en-US" sz="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23" name="직사각형 22"/>
          <p:cNvSpPr/>
          <p:nvPr/>
        </p:nvSpPr>
        <p:spPr bwMode="auto">
          <a:xfrm>
            <a:off x="3594767" y="2802837"/>
            <a:ext cx="1465515" cy="936104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171450" marR="0" indent="-17145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ko-KR" sz="8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Ubuntu 14.04</a:t>
            </a:r>
          </a:p>
          <a:p>
            <a:pPr marL="171450" marR="0" indent="-17145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ko-KR" sz="8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JVM: 1.7.0.79</a:t>
            </a:r>
          </a:p>
          <a:p>
            <a:pPr marL="171450" marR="0" indent="-17145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ko-KR" sz="8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WAS: Tomcat 8.0.15</a:t>
            </a:r>
          </a:p>
          <a:p>
            <a:pPr marL="171450" marR="0" indent="-17145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ko-KR" sz="8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Spring Framework</a:t>
            </a:r>
          </a:p>
          <a:p>
            <a:pPr marL="171450" marR="0" indent="-17145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1" lang="ko-KR" altLang="en-US" sz="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173" y="2674506"/>
            <a:ext cx="1638493" cy="121716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5" name="직사각형 24"/>
          <p:cNvSpPr/>
          <p:nvPr/>
        </p:nvSpPr>
        <p:spPr bwMode="auto">
          <a:xfrm>
            <a:off x="7833320" y="2571254"/>
            <a:ext cx="1465515" cy="216024"/>
          </a:xfrm>
          <a:prstGeom prst="rect">
            <a:avLst/>
          </a:prstGeom>
          <a:solidFill>
            <a:srgbClr val="DDDDD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8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미디어변환 서버</a:t>
            </a:r>
            <a:endParaRPr kumimoji="1" lang="ko-KR" altLang="en-US" sz="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26" name="직사각형 25"/>
          <p:cNvSpPr/>
          <p:nvPr/>
        </p:nvSpPr>
        <p:spPr bwMode="auto">
          <a:xfrm>
            <a:off x="7833320" y="2802837"/>
            <a:ext cx="1465515" cy="936104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171450" marR="0" indent="-17145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ko-KR" sz="8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Ubuntu 14.04</a:t>
            </a:r>
          </a:p>
          <a:p>
            <a:pPr marL="171450" marR="0" indent="-17145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ko-KR" sz="8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U</a:t>
            </a:r>
            <a:r>
              <a:rPr lang="en-US" altLang="ko-KR" sz="8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tils: ffmpeg 2.8.1</a:t>
            </a:r>
          </a:p>
          <a:p>
            <a:pPr marL="171450" marR="0" indent="-17145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ko-KR" sz="8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Codec: VP8/9, H26x, AMR, OPUS, AC3,…</a:t>
            </a:r>
            <a:endParaRPr kumimoji="1" lang="ko-KR" altLang="en-US" sz="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27" name="직사각형 26"/>
          <p:cNvSpPr/>
          <p:nvPr/>
        </p:nvSpPr>
        <p:spPr bwMode="auto">
          <a:xfrm>
            <a:off x="3594767" y="4766470"/>
            <a:ext cx="1465515" cy="216024"/>
          </a:xfrm>
          <a:prstGeom prst="rect">
            <a:avLst/>
          </a:prstGeom>
          <a:solidFill>
            <a:srgbClr val="DDDDD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8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미디어 서버 </a:t>
            </a:r>
            <a:r>
              <a:rPr lang="en-US" altLang="ko-KR" sz="8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(WebRTC)</a:t>
            </a:r>
            <a:endParaRPr kumimoji="1" lang="ko-KR" altLang="en-US" sz="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28" name="직사각형 27"/>
          <p:cNvSpPr/>
          <p:nvPr/>
        </p:nvSpPr>
        <p:spPr bwMode="auto">
          <a:xfrm>
            <a:off x="3594767" y="4998053"/>
            <a:ext cx="1465515" cy="936104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171450" marR="0" indent="-17145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ko-KR" sz="8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Ubuntu 14.04</a:t>
            </a:r>
          </a:p>
          <a:p>
            <a:pPr marL="171450" marR="0" indent="-17145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ko-KR" sz="8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Media: </a:t>
            </a:r>
            <a:r>
              <a:rPr lang="en-US" altLang="ko-KR" sz="800" dirty="0" smtClean="0">
                <a:solidFill>
                  <a:srgbClr val="0000FF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kurento 6.0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altLang="ko-KR" sz="8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Codec: </a:t>
            </a:r>
            <a:r>
              <a:rPr lang="en-US" altLang="ko-KR" sz="8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VP8/9, H26x, AMR, OPUS, AC3,…</a:t>
            </a:r>
            <a:endParaRPr lang="ko-KR" altLang="en-US" sz="80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 marL="171450" marR="0" indent="-17145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1" lang="ko-KR" altLang="en-US" sz="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29" name="직사각형 28"/>
          <p:cNvSpPr/>
          <p:nvPr/>
        </p:nvSpPr>
        <p:spPr bwMode="auto">
          <a:xfrm>
            <a:off x="5664913" y="4766470"/>
            <a:ext cx="1465515" cy="216024"/>
          </a:xfrm>
          <a:prstGeom prst="rect">
            <a:avLst/>
          </a:prstGeom>
          <a:solidFill>
            <a:srgbClr val="DDDDD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8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미디어 서버</a:t>
            </a:r>
            <a:endParaRPr kumimoji="1" lang="ko-KR" altLang="en-US" sz="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30" name="직사각형 29"/>
          <p:cNvSpPr/>
          <p:nvPr/>
        </p:nvSpPr>
        <p:spPr bwMode="auto">
          <a:xfrm>
            <a:off x="5664913" y="4998053"/>
            <a:ext cx="1465515" cy="936104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171450" marR="0" indent="-17145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ko-KR" sz="8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Ubuntu 14.04</a:t>
            </a:r>
          </a:p>
          <a:p>
            <a:pPr marL="171450" marR="0" indent="-17145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ko-KR" sz="8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JVM: 1.7.0.79</a:t>
            </a:r>
          </a:p>
          <a:p>
            <a:pPr marL="171450" marR="0" indent="-17145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ko-KR" sz="8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Media: </a:t>
            </a:r>
            <a:r>
              <a:rPr lang="en-US" altLang="ko-KR" sz="800" dirty="0" smtClean="0">
                <a:solidFill>
                  <a:srgbClr val="0000FF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WOWZA 4.3.0</a:t>
            </a:r>
          </a:p>
          <a:p>
            <a:pPr marL="171450" marR="0" indent="-17145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ko-KR" sz="8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I/F: HTTP RESTful API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altLang="ko-KR" sz="8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Codec</a:t>
            </a:r>
            <a:r>
              <a:rPr lang="en-US" altLang="ko-KR" sz="8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: VP8/9, H26x, AMR, OPUS, AC3,…</a:t>
            </a:r>
            <a:endParaRPr lang="ko-KR" altLang="en-US" sz="80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 marR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ko-KR" sz="800" dirty="0" smtClean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 marL="171450" marR="0" indent="-17145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1" lang="ko-KR" altLang="en-US" sz="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36" name="직사각형 35"/>
          <p:cNvSpPr/>
          <p:nvPr/>
        </p:nvSpPr>
        <p:spPr bwMode="auto">
          <a:xfrm>
            <a:off x="5664913" y="2571254"/>
            <a:ext cx="1465515" cy="216024"/>
          </a:xfrm>
          <a:prstGeom prst="rect">
            <a:avLst/>
          </a:prstGeom>
          <a:solidFill>
            <a:srgbClr val="DDDDD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80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미디어저장소 </a:t>
            </a:r>
            <a:r>
              <a:rPr lang="en-US" altLang="ko-KR" sz="8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(Repositories)</a:t>
            </a:r>
            <a:endParaRPr kumimoji="1" lang="ko-KR" altLang="en-US" sz="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37" name="직사각형 36"/>
          <p:cNvSpPr/>
          <p:nvPr/>
        </p:nvSpPr>
        <p:spPr bwMode="auto">
          <a:xfrm>
            <a:off x="5664913" y="2802837"/>
            <a:ext cx="1465515" cy="936104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171450" marR="0" indent="-17145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ko-KR" sz="8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Ubuntu 14.04</a:t>
            </a:r>
          </a:p>
          <a:p>
            <a:pPr marL="171450" marR="0" indent="-17145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1" lang="en-US" altLang="ko-KR" sz="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나눔고딕코딩" panose="020D0009000000000000" pitchFamily="49" charset="-127"/>
                <a:ea typeface="나눔고딕코딩" panose="020D0009000000000000" pitchFamily="49" charset="-127"/>
              </a:rPr>
              <a:t>Local, SMB/CIFS, webDAV</a:t>
            </a:r>
            <a:endParaRPr kumimoji="1" lang="ko-KR" altLang="en-US" sz="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cxnSp>
        <p:nvCxnSpPr>
          <p:cNvPr id="9" name="직선 화살표 연결선 8"/>
          <p:cNvCxnSpPr>
            <a:stCxn id="18" idx="3"/>
            <a:endCxn id="23" idx="1"/>
          </p:cNvCxnSpPr>
          <p:nvPr/>
        </p:nvCxnSpPr>
        <p:spPr bwMode="auto">
          <a:xfrm>
            <a:off x="2420519" y="3268064"/>
            <a:ext cx="1174248" cy="282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accent6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4" name="직선 화살표 연결선 43"/>
          <p:cNvCxnSpPr>
            <a:stCxn id="23" idx="2"/>
            <a:endCxn id="27" idx="0"/>
          </p:cNvCxnSpPr>
          <p:nvPr/>
        </p:nvCxnSpPr>
        <p:spPr bwMode="auto">
          <a:xfrm>
            <a:off x="4327525" y="3738941"/>
            <a:ext cx="0" cy="102752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accent6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7" name="직선 화살표 연결선 46"/>
          <p:cNvCxnSpPr>
            <a:stCxn id="23" idx="3"/>
            <a:endCxn id="37" idx="1"/>
          </p:cNvCxnSpPr>
          <p:nvPr/>
        </p:nvCxnSpPr>
        <p:spPr bwMode="auto">
          <a:xfrm>
            <a:off x="5060282" y="3270889"/>
            <a:ext cx="604631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C000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cxnSp>
        <p:nvCxnSpPr>
          <p:cNvPr id="50" name="직선 화살표 연결선 49"/>
          <p:cNvCxnSpPr>
            <a:stCxn id="22" idx="0"/>
            <a:endCxn id="25" idx="0"/>
          </p:cNvCxnSpPr>
          <p:nvPr/>
        </p:nvCxnSpPr>
        <p:spPr bwMode="auto">
          <a:xfrm rot="5400000" flipH="1" flipV="1">
            <a:off x="6446801" y="451978"/>
            <a:ext cx="12700" cy="4238553"/>
          </a:xfrm>
          <a:prstGeom prst="bentConnector3">
            <a:avLst>
              <a:gd name="adj1" fmla="val 1800000"/>
            </a:avLst>
          </a:prstGeom>
          <a:solidFill>
            <a:schemeClr val="accent1"/>
          </a:solidFill>
          <a:ln w="9525" cap="flat" cmpd="sng" algn="ctr">
            <a:solidFill>
              <a:schemeClr val="accent6">
                <a:lumMod val="60000"/>
                <a:lumOff val="40000"/>
              </a:schemeClr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cxnSp>
        <p:nvCxnSpPr>
          <p:cNvPr id="53" name="직선 화살표 연결선 52"/>
          <p:cNvCxnSpPr>
            <a:stCxn id="29" idx="0"/>
            <a:endCxn id="37" idx="2"/>
          </p:cNvCxnSpPr>
          <p:nvPr/>
        </p:nvCxnSpPr>
        <p:spPr bwMode="auto">
          <a:xfrm flipV="1">
            <a:off x="6397671" y="3738941"/>
            <a:ext cx="0" cy="102752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C000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cxnSp>
        <p:nvCxnSpPr>
          <p:cNvPr id="56" name="직선 화살표 연결선 55"/>
          <p:cNvCxnSpPr>
            <a:stCxn id="37" idx="3"/>
            <a:endCxn id="26" idx="1"/>
          </p:cNvCxnSpPr>
          <p:nvPr/>
        </p:nvCxnSpPr>
        <p:spPr bwMode="auto">
          <a:xfrm>
            <a:off x="7130428" y="3270889"/>
            <a:ext cx="702892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C000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cxnSp>
        <p:nvCxnSpPr>
          <p:cNvPr id="59" name="직선 화살표 연결선 58"/>
          <p:cNvCxnSpPr>
            <a:stCxn id="18" idx="3"/>
            <a:endCxn id="28" idx="1"/>
          </p:cNvCxnSpPr>
          <p:nvPr/>
        </p:nvCxnSpPr>
        <p:spPr bwMode="auto">
          <a:xfrm>
            <a:off x="2420519" y="3268064"/>
            <a:ext cx="1174248" cy="219804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2" name="직선 화살표 연결선 61"/>
          <p:cNvCxnSpPr>
            <a:stCxn id="30" idx="1"/>
            <a:endCxn id="28" idx="3"/>
          </p:cNvCxnSpPr>
          <p:nvPr/>
        </p:nvCxnSpPr>
        <p:spPr bwMode="auto">
          <a:xfrm flipH="1">
            <a:off x="5060282" y="5466105"/>
            <a:ext cx="604631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5" name="직선 화살표 연결선 64"/>
          <p:cNvCxnSpPr>
            <a:stCxn id="33" idx="3"/>
            <a:endCxn id="23" idx="1"/>
          </p:cNvCxnSpPr>
          <p:nvPr/>
        </p:nvCxnSpPr>
        <p:spPr bwMode="auto">
          <a:xfrm flipV="1">
            <a:off x="2428964" y="3270889"/>
            <a:ext cx="1165803" cy="219950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accent6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8" name="직선 화살표 연결선 67"/>
          <p:cNvCxnSpPr>
            <a:stCxn id="28" idx="1"/>
            <a:endCxn id="33" idx="3"/>
          </p:cNvCxnSpPr>
          <p:nvPr/>
        </p:nvCxnSpPr>
        <p:spPr bwMode="auto">
          <a:xfrm flipH="1">
            <a:off x="2428964" y="5466105"/>
            <a:ext cx="1165803" cy="428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54" name="직사각형 53"/>
          <p:cNvSpPr/>
          <p:nvPr/>
        </p:nvSpPr>
        <p:spPr>
          <a:xfrm>
            <a:off x="2590026" y="3037892"/>
            <a:ext cx="800219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Signaling/WS</a:t>
            </a:r>
            <a:endParaRPr lang="ko-KR" altLang="en-US" sz="800"/>
          </a:p>
        </p:txBody>
      </p:sp>
      <p:sp>
        <p:nvSpPr>
          <p:cNvPr id="72" name="직사각형 71"/>
          <p:cNvSpPr/>
          <p:nvPr/>
        </p:nvSpPr>
        <p:spPr>
          <a:xfrm>
            <a:off x="2077733" y="4556522"/>
            <a:ext cx="800219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JSON-DATA/WS</a:t>
            </a:r>
            <a:endParaRPr lang="ko-KR" altLang="en-US" sz="800"/>
          </a:p>
        </p:txBody>
      </p:sp>
      <p:sp>
        <p:nvSpPr>
          <p:cNvPr id="73" name="직사각형 72"/>
          <p:cNvSpPr/>
          <p:nvPr/>
        </p:nvSpPr>
        <p:spPr>
          <a:xfrm>
            <a:off x="2094015" y="3983573"/>
            <a:ext cx="800219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MEDIA/WebRTC</a:t>
            </a:r>
            <a:endParaRPr lang="ko-KR" altLang="en-US" sz="800"/>
          </a:p>
        </p:txBody>
      </p:sp>
      <p:sp>
        <p:nvSpPr>
          <p:cNvPr id="74" name="직사각형 73"/>
          <p:cNvSpPr/>
          <p:nvPr/>
        </p:nvSpPr>
        <p:spPr>
          <a:xfrm>
            <a:off x="2641321" y="5500453"/>
            <a:ext cx="69762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MEDIA/RTSP</a:t>
            </a:r>
            <a:endParaRPr lang="ko-KR" altLang="en-US" sz="800"/>
          </a:p>
        </p:txBody>
      </p:sp>
      <p:sp>
        <p:nvSpPr>
          <p:cNvPr id="75" name="직사각형 74"/>
          <p:cNvSpPr/>
          <p:nvPr/>
        </p:nvSpPr>
        <p:spPr>
          <a:xfrm>
            <a:off x="5044516" y="5500453"/>
            <a:ext cx="69762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MEDIA/RTSP</a:t>
            </a:r>
            <a:endParaRPr lang="ko-KR" altLang="en-US" sz="800"/>
          </a:p>
        </p:txBody>
      </p:sp>
      <p:sp>
        <p:nvSpPr>
          <p:cNvPr id="76" name="직사각형 75"/>
          <p:cNvSpPr/>
          <p:nvPr/>
        </p:nvSpPr>
        <p:spPr>
          <a:xfrm>
            <a:off x="4285711" y="4151151"/>
            <a:ext cx="74892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JSON-RPC/WS</a:t>
            </a:r>
            <a:endParaRPr lang="ko-KR" altLang="en-US" sz="800"/>
          </a:p>
        </p:txBody>
      </p:sp>
      <p:cxnSp>
        <p:nvCxnSpPr>
          <p:cNvPr id="77" name="직선 화살표 연결선 76"/>
          <p:cNvCxnSpPr>
            <a:stCxn id="28" idx="3"/>
            <a:endCxn id="37" idx="2"/>
          </p:cNvCxnSpPr>
          <p:nvPr/>
        </p:nvCxnSpPr>
        <p:spPr bwMode="auto">
          <a:xfrm flipV="1">
            <a:off x="5060282" y="3738941"/>
            <a:ext cx="1337389" cy="172716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C000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80" name="직사각형 79"/>
          <p:cNvSpPr/>
          <p:nvPr/>
        </p:nvSpPr>
        <p:spPr>
          <a:xfrm>
            <a:off x="447643" y="3916559"/>
            <a:ext cx="1630089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8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ko-KR" altLang="en-US" sz="8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방송자</a:t>
            </a:r>
            <a:endParaRPr lang="ko-KR" altLang="en-US" sz="8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grpSp>
        <p:nvGrpSpPr>
          <p:cNvPr id="70" name="그룹 69"/>
          <p:cNvGrpSpPr/>
          <p:nvPr/>
        </p:nvGrpSpPr>
        <p:grpSpPr>
          <a:xfrm>
            <a:off x="447642" y="4876832"/>
            <a:ext cx="2030201" cy="1428878"/>
            <a:chOff x="447642" y="4702192"/>
            <a:chExt cx="2030201" cy="1428878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7644" y="4702192"/>
              <a:ext cx="1644022" cy="121343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grpSp>
          <p:nvGrpSpPr>
            <p:cNvPr id="32" name="그룹 31"/>
            <p:cNvGrpSpPr/>
            <p:nvPr/>
          </p:nvGrpSpPr>
          <p:grpSpPr>
            <a:xfrm>
              <a:off x="2208569" y="4702192"/>
              <a:ext cx="269274" cy="1217166"/>
              <a:chOff x="1083326" y="2343790"/>
              <a:chExt cx="293365" cy="1093997"/>
            </a:xfrm>
          </p:grpSpPr>
          <p:pic>
            <p:nvPicPr>
              <p:cNvPr id="33" name="Picture 14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36576" y="2712655"/>
                <a:ext cx="186863" cy="3292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4" name="Picture 13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92526" y="2343790"/>
                <a:ext cx="274969" cy="30190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5" name="Picture 26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1083326" y="3127128"/>
                <a:ext cx="293365" cy="310659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</p:pic>
        </p:grpSp>
        <p:sp>
          <p:nvSpPr>
            <p:cNvPr id="81" name="직사각형 80"/>
            <p:cNvSpPr/>
            <p:nvPr/>
          </p:nvSpPr>
          <p:spPr>
            <a:xfrm>
              <a:off x="447642" y="5915626"/>
              <a:ext cx="1644023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800" dirty="0">
                  <a:latin typeface="나눔고딕코딩" panose="020D0009000000000000" pitchFamily="49" charset="-127"/>
                  <a:ea typeface="나눔고딕코딩" panose="020D0009000000000000" pitchFamily="49" charset="-127"/>
                </a:rPr>
                <a:t> </a:t>
              </a:r>
              <a:r>
                <a:rPr lang="ko-KR" altLang="en-US" sz="800" dirty="0" smtClean="0">
                  <a:latin typeface="나눔고딕코딩" panose="020D0009000000000000" pitchFamily="49" charset="-127"/>
                  <a:ea typeface="나눔고딕코딩" panose="020D0009000000000000" pitchFamily="49" charset="-127"/>
                </a:rPr>
                <a:t>시청자</a:t>
              </a:r>
              <a:endParaRPr lang="ko-KR" altLang="en-US" sz="800" dirty="0">
                <a:latin typeface="나눔고딕코딩" panose="020D0009000000000000" pitchFamily="49" charset="-127"/>
                <a:ea typeface="나눔고딕코딩" panose="020D0009000000000000" pitchFamily="49" charset="-127"/>
              </a:endParaRPr>
            </a:p>
          </p:txBody>
        </p:sp>
      </p:grpSp>
      <p:grpSp>
        <p:nvGrpSpPr>
          <p:cNvPr id="60" name="그룹 59"/>
          <p:cNvGrpSpPr/>
          <p:nvPr/>
        </p:nvGrpSpPr>
        <p:grpSpPr>
          <a:xfrm>
            <a:off x="8435176" y="5285009"/>
            <a:ext cx="863659" cy="646331"/>
            <a:chOff x="8121352" y="5613490"/>
            <a:chExt cx="863659" cy="646331"/>
          </a:xfrm>
        </p:grpSpPr>
        <p:cxnSp>
          <p:nvCxnSpPr>
            <p:cNvPr id="82" name="직선 화살표 연결선 81"/>
            <p:cNvCxnSpPr/>
            <p:nvPr/>
          </p:nvCxnSpPr>
          <p:spPr bwMode="auto">
            <a:xfrm flipH="1">
              <a:off x="8209975" y="5759517"/>
              <a:ext cx="180000" cy="4285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accent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3" name="직선 화살표 연결선 82"/>
            <p:cNvCxnSpPr/>
            <p:nvPr/>
          </p:nvCxnSpPr>
          <p:spPr bwMode="auto">
            <a:xfrm flipH="1">
              <a:off x="8209975" y="5935447"/>
              <a:ext cx="180000" cy="4285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4" name="직선 화살표 연결선 83"/>
            <p:cNvCxnSpPr/>
            <p:nvPr/>
          </p:nvCxnSpPr>
          <p:spPr bwMode="auto">
            <a:xfrm flipH="1">
              <a:off x="8209975" y="6113117"/>
              <a:ext cx="180000" cy="4285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85" name="직사각형 84"/>
            <p:cNvSpPr/>
            <p:nvPr/>
          </p:nvSpPr>
          <p:spPr>
            <a:xfrm>
              <a:off x="8389976" y="5613490"/>
              <a:ext cx="595035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lang="en-US" altLang="ko-KR" sz="800" dirty="0" smtClean="0">
                  <a:latin typeface="나눔고딕코딩" panose="020D0009000000000000" pitchFamily="49" charset="-127"/>
                  <a:ea typeface="나눔고딕코딩" panose="020D0009000000000000" pitchFamily="49" charset="-127"/>
                </a:rPr>
                <a:t>Media</a:t>
              </a:r>
            </a:p>
            <a:p>
              <a:pPr algn="l">
                <a:lnSpc>
                  <a:spcPct val="150000"/>
                </a:lnSpc>
              </a:pPr>
              <a:r>
                <a:rPr lang="en-US" altLang="ko-KR" sz="800" dirty="0" smtClean="0">
                  <a:latin typeface="나눔고딕코딩" panose="020D0009000000000000" pitchFamily="49" charset="-127"/>
                  <a:ea typeface="나눔고딕코딩" panose="020D0009000000000000" pitchFamily="49" charset="-127"/>
                </a:rPr>
                <a:t>signal</a:t>
              </a:r>
            </a:p>
            <a:p>
              <a:pPr algn="l">
                <a:lnSpc>
                  <a:spcPct val="150000"/>
                </a:lnSpc>
              </a:pPr>
              <a:r>
                <a:rPr lang="en-US" altLang="ko-KR" sz="800" dirty="0" smtClean="0">
                  <a:latin typeface="나눔고딕코딩" panose="020D0009000000000000" pitchFamily="49" charset="-127"/>
                  <a:ea typeface="나눔고딕코딩" panose="020D0009000000000000" pitchFamily="49" charset="-127"/>
                </a:rPr>
                <a:t>File I/O</a:t>
              </a:r>
              <a:endParaRPr lang="ko-KR" altLang="en-US" sz="800" dirty="0"/>
            </a:p>
          </p:txBody>
        </p:sp>
        <p:sp>
          <p:nvSpPr>
            <p:cNvPr id="58" name="직사각형 57"/>
            <p:cNvSpPr/>
            <p:nvPr/>
          </p:nvSpPr>
          <p:spPr bwMode="auto">
            <a:xfrm>
              <a:off x="8121352" y="5613490"/>
              <a:ext cx="863659" cy="646331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4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  <a:ea typeface="HY헤드라인M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35823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Line 81"/>
          <p:cNvSpPr>
            <a:spLocks noChangeShapeType="1"/>
          </p:cNvSpPr>
          <p:nvPr/>
        </p:nvSpPr>
        <p:spPr bwMode="auto">
          <a:xfrm>
            <a:off x="452406" y="1190218"/>
            <a:ext cx="2246241" cy="0"/>
          </a:xfrm>
          <a:prstGeom prst="line">
            <a:avLst/>
          </a:prstGeom>
          <a:noFill/>
          <a:ln w="3175">
            <a:solidFill>
              <a:srgbClr val="000000"/>
            </a:solidFill>
            <a:round/>
            <a:headEnd/>
            <a:tailEnd/>
          </a:ln>
          <a:effectLst/>
        </p:spPr>
        <p:txBody>
          <a:bodyPr lIns="90000" tIns="46800" rIns="90000" bIns="46800" anchor="ctr"/>
          <a:lstStyle/>
          <a:p>
            <a:pPr>
              <a:defRPr/>
            </a:pP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95" name="Rectangle 82"/>
          <p:cNvSpPr>
            <a:spLocks noChangeArrowheads="1"/>
          </p:cNvSpPr>
          <p:nvPr/>
        </p:nvSpPr>
        <p:spPr bwMode="auto">
          <a:xfrm>
            <a:off x="447644" y="878768"/>
            <a:ext cx="1985076" cy="310101"/>
          </a:xfrm>
          <a:prstGeom prst="rect">
            <a:avLst/>
          </a:prstGeom>
          <a:solidFill>
            <a:srgbClr val="EAEAEA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 lIns="36000" tIns="46800" rIns="36000" bIns="46800" anchor="ctr"/>
          <a:lstStyle/>
          <a:p>
            <a:r>
              <a:rPr lang="ko-KR" altLang="en-US" dirty="0" smtClean="0">
                <a:solidFill>
                  <a:srgbClr val="000000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방송 송</a:t>
            </a:r>
            <a:r>
              <a:rPr lang="en-US" altLang="ko-KR" dirty="0" smtClean="0">
                <a:solidFill>
                  <a:srgbClr val="000000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/</a:t>
            </a:r>
            <a:r>
              <a:rPr lang="ko-KR" altLang="en-US" smtClean="0">
                <a:solidFill>
                  <a:srgbClr val="000000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수신 구조</a:t>
            </a:r>
            <a:endParaRPr lang="ko-KR" altLang="en-US" dirty="0">
              <a:solidFill>
                <a:srgbClr val="000000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105" name="Rectangle 2"/>
          <p:cNvSpPr>
            <a:spLocks noChangeArrowheads="1"/>
          </p:cNvSpPr>
          <p:nvPr/>
        </p:nvSpPr>
        <p:spPr bwMode="auto">
          <a:xfrm>
            <a:off x="273050" y="183456"/>
            <a:ext cx="4054475" cy="3077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lIns="0" tIns="0" rIns="0" bIns="0" anchor="ctr">
            <a:spAutoFit/>
          </a:bodyPr>
          <a:lstStyle/>
          <a:p>
            <a:pPr marL="304800" indent="-304800" algn="l"/>
            <a:r>
              <a:rPr lang="ko-KR" altLang="en-US" sz="2000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시스템 기능 구조</a:t>
            </a:r>
            <a:endParaRPr lang="en-US" altLang="ko-KR" sz="2000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89" name="직사각형 85"/>
          <p:cNvSpPr>
            <a:spLocks noChangeArrowheads="1"/>
          </p:cNvSpPr>
          <p:nvPr/>
        </p:nvSpPr>
        <p:spPr bwMode="auto">
          <a:xfrm>
            <a:off x="704528" y="1268760"/>
            <a:ext cx="8191500" cy="609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l" eaLnBrk="1" latinLnBrk="1" hangingPunct="1">
              <a:lnSpc>
                <a:spcPct val="120000"/>
              </a:lnSpc>
            </a:pPr>
            <a:r>
              <a:rPr lang="ko-KR" altLang="en-US" sz="1400" dirty="0" smtClean="0">
                <a:solidFill>
                  <a:schemeClr val="tx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개인방송 송</a:t>
            </a:r>
            <a:r>
              <a:rPr lang="en-US" altLang="ko-KR" sz="1400" dirty="0" smtClean="0">
                <a:solidFill>
                  <a:schemeClr val="tx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/</a:t>
            </a:r>
            <a:r>
              <a:rPr lang="ko-KR" altLang="en-US" sz="1400" smtClean="0">
                <a:solidFill>
                  <a:schemeClr val="tx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수신을 위한 기능 구성은 다음과 같으며</a:t>
            </a:r>
            <a:r>
              <a:rPr lang="en-US" altLang="ko-KR" sz="1400" dirty="0" smtClean="0">
                <a:solidFill>
                  <a:schemeClr val="tx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, full-mesh </a:t>
            </a:r>
            <a:r>
              <a:rPr lang="ko-KR" altLang="en-US" sz="1400" smtClean="0">
                <a:solidFill>
                  <a:schemeClr val="tx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구성에 따른 미디어서버</a:t>
            </a:r>
            <a:r>
              <a:rPr lang="en-US" altLang="ko-KR" sz="1400" dirty="0" smtClean="0">
                <a:solidFill>
                  <a:schemeClr val="tx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(WebRTC)</a:t>
            </a:r>
            <a:r>
              <a:rPr lang="ko-KR" altLang="en-US" sz="1400" smtClean="0">
                <a:solidFill>
                  <a:schemeClr val="tx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의 성능 저하를 고려하여 백</a:t>
            </a:r>
            <a:r>
              <a:rPr lang="en-US" altLang="ko-KR" sz="1400" dirty="0" smtClean="0">
                <a:solidFill>
                  <a:schemeClr val="tx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-</a:t>
            </a:r>
            <a:r>
              <a:rPr lang="ko-KR" altLang="en-US" sz="1400" smtClean="0">
                <a:solidFill>
                  <a:schemeClr val="tx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엔드의 미디어서버 피드를 통한 </a:t>
            </a:r>
            <a:r>
              <a:rPr lang="en-US" altLang="ko-KR" sz="1400" dirty="0" smtClean="0">
                <a:solidFill>
                  <a:schemeClr val="tx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1:N MCU </a:t>
            </a:r>
            <a:r>
              <a:rPr lang="ko-KR" altLang="en-US" sz="1400" smtClean="0">
                <a:solidFill>
                  <a:schemeClr val="tx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팬</a:t>
            </a:r>
            <a:r>
              <a:rPr lang="en-US" altLang="ko-KR" sz="1400" dirty="0" smtClean="0">
                <a:solidFill>
                  <a:schemeClr val="tx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-</a:t>
            </a:r>
            <a:r>
              <a:rPr lang="ko-KR" altLang="en-US" sz="1400" smtClean="0">
                <a:solidFill>
                  <a:schemeClr val="tx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아웃 효율 증대</a:t>
            </a:r>
            <a:endParaRPr lang="en-US" altLang="ko-KR" sz="1400" b="1" dirty="0" smtClean="0">
              <a:solidFill>
                <a:schemeClr val="tx1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22" name="직사각형 21"/>
          <p:cNvSpPr/>
          <p:nvPr/>
        </p:nvSpPr>
        <p:spPr bwMode="auto">
          <a:xfrm>
            <a:off x="4794813" y="2193829"/>
            <a:ext cx="1465515" cy="216024"/>
          </a:xfrm>
          <a:prstGeom prst="rect">
            <a:avLst/>
          </a:prstGeom>
          <a:solidFill>
            <a:srgbClr val="DDDDD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8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어플리케이션 서버</a:t>
            </a:r>
            <a:endParaRPr kumimoji="1" lang="ko-KR" altLang="en-US" sz="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23" name="직사각형 22"/>
          <p:cNvSpPr/>
          <p:nvPr/>
        </p:nvSpPr>
        <p:spPr bwMode="auto">
          <a:xfrm>
            <a:off x="4794813" y="2425411"/>
            <a:ext cx="1465515" cy="121961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171450" marR="0" indent="-17145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ko-KR" sz="8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WS</a:t>
            </a:r>
            <a:r>
              <a:rPr lang="ko-KR" altLang="en-US" sz="80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기반 명령어처리</a:t>
            </a:r>
            <a:endParaRPr lang="en-US" altLang="ko-KR" sz="800" dirty="0" smtClean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 marL="171450" marR="0" indent="-17145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ko-KR" altLang="en-US" sz="8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접속자가 세션관리</a:t>
            </a:r>
            <a:endParaRPr lang="en-US" altLang="ko-KR" sz="800" dirty="0" smtClean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 marL="171450" marR="0" indent="-17145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1" lang="ko-KR" altLang="en-US" sz="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방송채널</a:t>
            </a:r>
            <a:r>
              <a:rPr kumimoji="1" lang="en-US" altLang="ko-KR" sz="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나눔고딕코딩" panose="020D0009000000000000" pitchFamily="49" charset="-127"/>
                <a:ea typeface="나눔고딕코딩" panose="020D0009000000000000" pitchFamily="49" charset="-127"/>
              </a:rPr>
              <a:t>/pipeline </a:t>
            </a:r>
            <a:r>
              <a:rPr kumimoji="1" lang="ko-KR" altLang="en-US" sz="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나눔고딕코딩" panose="020D0009000000000000" pitchFamily="49" charset="-127"/>
                <a:ea typeface="나눔고딕코딩" panose="020D0009000000000000" pitchFamily="49" charset="-127"/>
              </a:rPr>
              <a:t>관리</a:t>
            </a:r>
            <a:endParaRPr kumimoji="1" lang="ko-KR" altLang="en-US" sz="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512" y="2427149"/>
            <a:ext cx="1215621" cy="12147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7" name="직사각형 26"/>
          <p:cNvSpPr/>
          <p:nvPr/>
        </p:nvSpPr>
        <p:spPr bwMode="auto">
          <a:xfrm>
            <a:off x="4794813" y="4626047"/>
            <a:ext cx="1465515" cy="216024"/>
          </a:xfrm>
          <a:prstGeom prst="rect">
            <a:avLst/>
          </a:prstGeom>
          <a:solidFill>
            <a:srgbClr val="DDDDD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8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미디어 서버 </a:t>
            </a:r>
            <a:r>
              <a:rPr lang="en-US" altLang="ko-KR" sz="8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(WebRTC)</a:t>
            </a:r>
            <a:endParaRPr kumimoji="1" lang="ko-KR" altLang="en-US" sz="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28" name="직사각형 27"/>
          <p:cNvSpPr/>
          <p:nvPr/>
        </p:nvSpPr>
        <p:spPr bwMode="auto">
          <a:xfrm>
            <a:off x="4791374" y="4861561"/>
            <a:ext cx="1465515" cy="121961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171450" marR="0" indent="-17145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ko-KR" sz="8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WebRTC </a:t>
            </a:r>
            <a:r>
              <a:rPr lang="ko-KR" altLang="en-US" sz="80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미디어 수신</a:t>
            </a:r>
            <a:endParaRPr lang="en-US" altLang="ko-KR" sz="800" dirty="0" smtClean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 marL="171450" marR="0" indent="-17145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ko-KR" altLang="en-US" sz="8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방송영상녹화</a:t>
            </a:r>
            <a:r>
              <a:rPr lang="en-US" altLang="ko-KR" sz="8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(WebM)</a:t>
            </a:r>
          </a:p>
          <a:p>
            <a:pPr marL="171450" marR="0" indent="-17145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ko-KR" altLang="en-US" sz="8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미디어변환</a:t>
            </a:r>
            <a:endParaRPr lang="en-US" altLang="ko-KR" sz="800" dirty="0" smtClean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 marL="171450" marR="0" indent="-17145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ko-KR" sz="8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1:N MCU </a:t>
            </a:r>
            <a:r>
              <a:rPr lang="ko-KR" altLang="en-US" sz="80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처리</a:t>
            </a:r>
            <a:endParaRPr lang="en-US" altLang="ko-KR" sz="800" dirty="0" smtClean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 marL="171450" marR="0" indent="-17145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ko-KR" altLang="en-US" sz="8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 marL="171450" marR="0" indent="-17145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1" lang="ko-KR" altLang="en-US" sz="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29" name="직사각형 28"/>
          <p:cNvSpPr/>
          <p:nvPr/>
        </p:nvSpPr>
        <p:spPr bwMode="auto">
          <a:xfrm>
            <a:off x="7226968" y="4626047"/>
            <a:ext cx="1465515" cy="216024"/>
          </a:xfrm>
          <a:prstGeom prst="rect">
            <a:avLst/>
          </a:prstGeom>
          <a:solidFill>
            <a:srgbClr val="DDDDD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8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미디어 서버</a:t>
            </a:r>
            <a:endParaRPr kumimoji="1" lang="ko-KR" altLang="en-US" sz="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30" name="직사각형 29"/>
          <p:cNvSpPr/>
          <p:nvPr/>
        </p:nvSpPr>
        <p:spPr bwMode="auto">
          <a:xfrm>
            <a:off x="7226968" y="4857629"/>
            <a:ext cx="1465515" cy="121961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171450" marR="0" indent="-17145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ko-KR" sz="8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Media </a:t>
            </a:r>
            <a:r>
              <a:rPr lang="ko-KR" altLang="en-US" sz="80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수신 </a:t>
            </a:r>
            <a:r>
              <a:rPr lang="en-US" altLang="ko-KR" sz="8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/ </a:t>
            </a:r>
            <a:r>
              <a:rPr lang="ko-KR" altLang="en-US" sz="80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변환</a:t>
            </a:r>
            <a:endParaRPr lang="en-US" altLang="ko-KR" sz="800" dirty="0" smtClean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 marL="171450" marR="0" indent="-17145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ko-KR" sz="8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Scale-out</a:t>
            </a:r>
          </a:p>
          <a:p>
            <a:pPr marR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ko-KR" sz="800" dirty="0" smtClean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 marL="171450" marR="0" indent="-17145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1" lang="ko-KR" altLang="en-US" sz="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grpSp>
        <p:nvGrpSpPr>
          <p:cNvPr id="103" name="그룹 102"/>
          <p:cNvGrpSpPr/>
          <p:nvPr/>
        </p:nvGrpSpPr>
        <p:grpSpPr>
          <a:xfrm>
            <a:off x="7828824" y="3693075"/>
            <a:ext cx="863659" cy="646331"/>
            <a:chOff x="8692483" y="3507565"/>
            <a:chExt cx="863659" cy="646331"/>
          </a:xfrm>
        </p:grpSpPr>
        <p:cxnSp>
          <p:nvCxnSpPr>
            <p:cNvPr id="82" name="직선 화살표 연결선 81"/>
            <p:cNvCxnSpPr/>
            <p:nvPr/>
          </p:nvCxnSpPr>
          <p:spPr bwMode="auto">
            <a:xfrm flipH="1">
              <a:off x="8781106" y="3653592"/>
              <a:ext cx="180000" cy="4285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accent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3" name="직선 화살표 연결선 82"/>
            <p:cNvCxnSpPr/>
            <p:nvPr/>
          </p:nvCxnSpPr>
          <p:spPr bwMode="auto">
            <a:xfrm flipH="1">
              <a:off x="8781106" y="4026687"/>
              <a:ext cx="180000" cy="4285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4" name="직선 화살표 연결선 83"/>
            <p:cNvCxnSpPr/>
            <p:nvPr/>
          </p:nvCxnSpPr>
          <p:spPr bwMode="auto">
            <a:xfrm flipH="1">
              <a:off x="8781106" y="3825252"/>
              <a:ext cx="180000" cy="4285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85" name="직사각형 84"/>
            <p:cNvSpPr/>
            <p:nvPr/>
          </p:nvSpPr>
          <p:spPr>
            <a:xfrm>
              <a:off x="8961107" y="3507565"/>
              <a:ext cx="595035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lang="en-US" altLang="ko-KR" sz="800" dirty="0" smtClean="0">
                  <a:latin typeface="나눔고딕코딩" panose="020D0009000000000000" pitchFamily="49" charset="-127"/>
                  <a:ea typeface="나눔고딕코딩" panose="020D0009000000000000" pitchFamily="49" charset="-127"/>
                </a:rPr>
                <a:t>Media/RX</a:t>
              </a:r>
            </a:p>
            <a:p>
              <a:pPr algn="l">
                <a:lnSpc>
                  <a:spcPct val="150000"/>
                </a:lnSpc>
              </a:pPr>
              <a:r>
                <a:rPr lang="en-US" altLang="ko-KR" sz="800" dirty="0" smtClean="0">
                  <a:latin typeface="나눔고딕코딩" panose="020D0009000000000000" pitchFamily="49" charset="-127"/>
                  <a:ea typeface="나눔고딕코딩" panose="020D0009000000000000" pitchFamily="49" charset="-127"/>
                </a:rPr>
                <a:t>Media/TX</a:t>
              </a:r>
            </a:p>
            <a:p>
              <a:pPr algn="l">
                <a:lnSpc>
                  <a:spcPct val="150000"/>
                </a:lnSpc>
              </a:pPr>
              <a:r>
                <a:rPr lang="en-US" altLang="ko-KR" sz="800" dirty="0" smtClean="0">
                  <a:latin typeface="나눔고딕코딩" panose="020D0009000000000000" pitchFamily="49" charset="-127"/>
                  <a:ea typeface="나눔고딕코딩" panose="020D0009000000000000" pitchFamily="49" charset="-127"/>
                </a:rPr>
                <a:t>signal</a:t>
              </a:r>
            </a:p>
          </p:txBody>
        </p:sp>
        <p:sp>
          <p:nvSpPr>
            <p:cNvPr id="58" name="직사각형 57"/>
            <p:cNvSpPr/>
            <p:nvPr/>
          </p:nvSpPr>
          <p:spPr bwMode="auto">
            <a:xfrm>
              <a:off x="8692483" y="3507565"/>
              <a:ext cx="863659" cy="646331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4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  <a:ea typeface="HY헤드라인M" pitchFamily="18" charset="-127"/>
              </a:endParaRPr>
            </a:p>
          </p:txBody>
        </p:sp>
      </p:grpSp>
      <p:sp>
        <p:nvSpPr>
          <p:cNvPr id="51" name="직사각형 50"/>
          <p:cNvSpPr/>
          <p:nvPr/>
        </p:nvSpPr>
        <p:spPr bwMode="auto">
          <a:xfrm>
            <a:off x="560513" y="2190729"/>
            <a:ext cx="3142206" cy="216024"/>
          </a:xfrm>
          <a:prstGeom prst="rect">
            <a:avLst/>
          </a:prstGeom>
          <a:solidFill>
            <a:srgbClr val="DDDDD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8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Javascript Application Code</a:t>
            </a:r>
            <a:endParaRPr kumimoji="1" lang="ko-KR" altLang="en-US" sz="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52" name="직사각형 51"/>
          <p:cNvSpPr/>
          <p:nvPr/>
        </p:nvSpPr>
        <p:spPr bwMode="auto">
          <a:xfrm>
            <a:off x="1848141" y="2422311"/>
            <a:ext cx="1854577" cy="121961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171450" marR="0" indent="-17145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ko-KR" altLang="en-US" sz="8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방송채널 리스트 조회</a:t>
            </a:r>
            <a:endParaRPr lang="en-US" altLang="ko-KR" sz="800" dirty="0" smtClean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 marL="171450" marR="0" indent="-17145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1" lang="ko-KR" altLang="en-US" sz="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방송 시작</a:t>
            </a:r>
            <a:endParaRPr kumimoji="1" lang="en-US" altLang="ko-KR" sz="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 marL="171450" marR="0" indent="-17145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ko-KR" altLang="en-US" sz="8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방송 시청</a:t>
            </a:r>
            <a:endParaRPr lang="en-US" altLang="ko-KR" sz="800" dirty="0" smtClean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 marL="171450" marR="0" indent="-17145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1" lang="ko-KR" altLang="en-US" sz="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방송 녹화 요청</a:t>
            </a:r>
            <a:endParaRPr kumimoji="1" lang="en-US" altLang="ko-KR" sz="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 marL="171450" marR="0" indent="-17145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ko-KR" altLang="en-US" sz="8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사용자간 채팅</a:t>
            </a:r>
            <a:endParaRPr lang="en-US" altLang="ko-KR" sz="800" dirty="0" smtClean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 marL="171450" marR="0" indent="-17145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1" lang="ko-KR" altLang="en-US" sz="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영상 캡션 표시</a:t>
            </a:r>
            <a:endParaRPr kumimoji="1" lang="en-US" altLang="ko-KR" sz="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 marL="171450" marR="0" indent="-17145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ko-KR" altLang="en-US" sz="8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영상 전체확대</a:t>
            </a:r>
            <a:endParaRPr lang="en-US" altLang="ko-KR" sz="800" dirty="0" smtClean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 marL="171450" marR="0" indent="-17145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1" lang="ko-KR" altLang="en-US" sz="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음성 </a:t>
            </a:r>
            <a:r>
              <a:rPr kumimoji="1" lang="en-US" altLang="ko-KR" sz="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나눔고딕코딩" panose="020D0009000000000000" pitchFamily="49" charset="-127"/>
                <a:ea typeface="나눔고딕코딩" panose="020D0009000000000000" pitchFamily="49" charset="-127"/>
              </a:rPr>
              <a:t>Mute</a:t>
            </a:r>
            <a:r>
              <a:rPr kumimoji="1" lang="en-US" altLang="ko-KR" sz="800" b="1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ON/OFF</a:t>
            </a:r>
          </a:p>
          <a:p>
            <a:pPr marL="171450" marR="0" indent="-17145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ko-KR" sz="800" baseline="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PC/</a:t>
            </a:r>
            <a:r>
              <a:rPr lang="ko-KR" altLang="en-US" sz="800" baseline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모바일 동시 방송 시청</a:t>
            </a:r>
            <a:endParaRPr kumimoji="1" lang="ko-KR" altLang="en-US" sz="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grpSp>
        <p:nvGrpSpPr>
          <p:cNvPr id="61" name="그룹 60"/>
          <p:cNvGrpSpPr/>
          <p:nvPr/>
        </p:nvGrpSpPr>
        <p:grpSpPr>
          <a:xfrm>
            <a:off x="3405200" y="2549788"/>
            <a:ext cx="216024" cy="964657"/>
            <a:chOff x="1083326" y="2343790"/>
            <a:chExt cx="293365" cy="1093997"/>
          </a:xfrm>
        </p:grpSpPr>
        <p:pic>
          <p:nvPicPr>
            <p:cNvPr id="63" name="Picture 14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6576" y="2712655"/>
              <a:ext cx="186863" cy="3292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4" name="Picture 13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2526" y="2343790"/>
              <a:ext cx="274969" cy="3019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6" name="Picture 26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1083326" y="3127128"/>
              <a:ext cx="293365" cy="31065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</p:pic>
      </p:grpSp>
      <p:cxnSp>
        <p:nvCxnSpPr>
          <p:cNvPr id="67" name="직선 화살표 연결선 66"/>
          <p:cNvCxnSpPr>
            <a:stCxn id="52" idx="3"/>
            <a:endCxn id="23" idx="1"/>
          </p:cNvCxnSpPr>
          <p:nvPr/>
        </p:nvCxnSpPr>
        <p:spPr bwMode="auto">
          <a:xfrm>
            <a:off x="3702718" y="3032118"/>
            <a:ext cx="1092095" cy="31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accent6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9" name="직선 화살표 연결선 68"/>
          <p:cNvCxnSpPr>
            <a:stCxn id="23" idx="2"/>
            <a:endCxn id="27" idx="0"/>
          </p:cNvCxnSpPr>
          <p:nvPr/>
        </p:nvCxnSpPr>
        <p:spPr bwMode="auto">
          <a:xfrm>
            <a:off x="5527571" y="3645024"/>
            <a:ext cx="0" cy="98102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accent6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78" name="직선 화살표 연결선 77"/>
          <p:cNvCxnSpPr>
            <a:stCxn id="28" idx="3"/>
            <a:endCxn id="30" idx="1"/>
          </p:cNvCxnSpPr>
          <p:nvPr/>
        </p:nvCxnSpPr>
        <p:spPr bwMode="auto">
          <a:xfrm flipV="1">
            <a:off x="6256889" y="5467436"/>
            <a:ext cx="970079" cy="3932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79" name="직선 화살표 연결선 78"/>
          <p:cNvCxnSpPr>
            <a:stCxn id="30" idx="2"/>
            <a:endCxn id="28" idx="2"/>
          </p:cNvCxnSpPr>
          <p:nvPr/>
        </p:nvCxnSpPr>
        <p:spPr bwMode="auto">
          <a:xfrm rot="5400000">
            <a:off x="6739963" y="4861411"/>
            <a:ext cx="3932" cy="2435594"/>
          </a:xfrm>
          <a:prstGeom prst="bentConnector3">
            <a:avLst>
              <a:gd name="adj1" fmla="val 5913835"/>
            </a:avLst>
          </a:prstGeom>
          <a:solidFill>
            <a:schemeClr val="accent1"/>
          </a:solidFill>
          <a:ln w="38100" cap="flat" cmpd="sng" algn="ctr">
            <a:solidFill>
              <a:srgbClr val="FFC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97" name="직선 화살표 연결선 78"/>
          <p:cNvCxnSpPr>
            <a:stCxn id="52" idx="3"/>
            <a:endCxn id="27" idx="0"/>
          </p:cNvCxnSpPr>
          <p:nvPr/>
        </p:nvCxnSpPr>
        <p:spPr bwMode="auto">
          <a:xfrm>
            <a:off x="3702718" y="3032118"/>
            <a:ext cx="1824853" cy="159392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98" name="직사각형 97"/>
          <p:cNvSpPr/>
          <p:nvPr/>
        </p:nvSpPr>
        <p:spPr>
          <a:xfrm>
            <a:off x="3876710" y="2787449"/>
            <a:ext cx="800219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Signaling/WS</a:t>
            </a:r>
            <a:endParaRPr lang="ko-KR" altLang="en-US" sz="800"/>
          </a:p>
        </p:txBody>
      </p:sp>
      <p:sp>
        <p:nvSpPr>
          <p:cNvPr id="99" name="직사각형 98"/>
          <p:cNvSpPr/>
          <p:nvPr/>
        </p:nvSpPr>
        <p:spPr>
          <a:xfrm>
            <a:off x="5547768" y="3870264"/>
            <a:ext cx="74892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JSON-RPC/WS</a:t>
            </a:r>
            <a:endParaRPr lang="ko-KR" altLang="en-US" sz="800"/>
          </a:p>
        </p:txBody>
      </p:sp>
      <p:sp>
        <p:nvSpPr>
          <p:cNvPr id="100" name="직사각형 99"/>
          <p:cNvSpPr/>
          <p:nvPr/>
        </p:nvSpPr>
        <p:spPr>
          <a:xfrm>
            <a:off x="3806566" y="3723736"/>
            <a:ext cx="800219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MEDIA/WebRTC</a:t>
            </a:r>
            <a:endParaRPr lang="ko-KR" altLang="en-US" sz="800"/>
          </a:p>
        </p:txBody>
      </p:sp>
      <p:sp>
        <p:nvSpPr>
          <p:cNvPr id="101" name="직사각형 100"/>
          <p:cNvSpPr/>
          <p:nvPr/>
        </p:nvSpPr>
        <p:spPr>
          <a:xfrm>
            <a:off x="6410681" y="5215779"/>
            <a:ext cx="646331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MEDIA/RTP</a:t>
            </a:r>
            <a:endParaRPr lang="ko-KR" altLang="en-US" sz="800"/>
          </a:p>
        </p:txBody>
      </p:sp>
      <p:sp>
        <p:nvSpPr>
          <p:cNvPr id="104" name="직사각형 103"/>
          <p:cNvSpPr/>
          <p:nvPr/>
        </p:nvSpPr>
        <p:spPr>
          <a:xfrm>
            <a:off x="5949017" y="6345696"/>
            <a:ext cx="167225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MEDIA/RTSP,RTMP,HLS,MPEG-Dash</a:t>
            </a:r>
            <a:endParaRPr lang="ko-KR" altLang="en-US" sz="800"/>
          </a:p>
        </p:txBody>
      </p:sp>
      <p:grpSp>
        <p:nvGrpSpPr>
          <p:cNvPr id="108" name="그룹 107"/>
          <p:cNvGrpSpPr/>
          <p:nvPr/>
        </p:nvGrpSpPr>
        <p:grpSpPr>
          <a:xfrm>
            <a:off x="1496616" y="5077368"/>
            <a:ext cx="1192990" cy="928432"/>
            <a:chOff x="447642" y="4876832"/>
            <a:chExt cx="1644024" cy="1428878"/>
          </a:xfrm>
        </p:grpSpPr>
        <p:pic>
          <p:nvPicPr>
            <p:cNvPr id="106" name="그림 105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7644" y="4876832"/>
              <a:ext cx="1644022" cy="121343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07" name="직사각형 106"/>
            <p:cNvSpPr/>
            <p:nvPr/>
          </p:nvSpPr>
          <p:spPr>
            <a:xfrm>
              <a:off x="447642" y="6090266"/>
              <a:ext cx="1644023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800" dirty="0">
                  <a:latin typeface="나눔고딕코딩" panose="020D0009000000000000" pitchFamily="49" charset="-127"/>
                  <a:ea typeface="나눔고딕코딩" panose="020D0009000000000000" pitchFamily="49" charset="-127"/>
                </a:rPr>
                <a:t> </a:t>
              </a:r>
              <a:r>
                <a:rPr lang="ko-KR" altLang="en-US" sz="800" dirty="0" smtClean="0">
                  <a:latin typeface="나눔고딕코딩" panose="020D0009000000000000" pitchFamily="49" charset="-127"/>
                  <a:ea typeface="나눔고딕코딩" panose="020D0009000000000000" pitchFamily="49" charset="-127"/>
                </a:rPr>
                <a:t>시청자</a:t>
              </a:r>
              <a:endParaRPr lang="ko-KR" altLang="en-US" sz="800" dirty="0">
                <a:latin typeface="나눔고딕코딩" panose="020D0009000000000000" pitchFamily="49" charset="-127"/>
                <a:ea typeface="나눔고딕코딩" panose="020D0009000000000000" pitchFamily="49" charset="-127"/>
              </a:endParaRPr>
            </a:p>
          </p:txBody>
        </p:sp>
      </p:grpSp>
      <p:cxnSp>
        <p:nvCxnSpPr>
          <p:cNvPr id="109" name="직선 화살표 연결선 78"/>
          <p:cNvCxnSpPr>
            <a:stCxn id="28" idx="1"/>
            <a:endCxn id="106" idx="3"/>
          </p:cNvCxnSpPr>
          <p:nvPr/>
        </p:nvCxnSpPr>
        <p:spPr bwMode="auto">
          <a:xfrm flipH="1">
            <a:off x="2689606" y="5471368"/>
            <a:ext cx="2101768" cy="222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C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12" name="직사각형 111"/>
          <p:cNvSpPr/>
          <p:nvPr/>
        </p:nvSpPr>
        <p:spPr>
          <a:xfrm>
            <a:off x="244983" y="6546534"/>
            <a:ext cx="239039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ko-KR" sz="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WS (WebSocket), MCU (Media Conference Unit)</a:t>
            </a:r>
            <a:endParaRPr lang="en-US" altLang="ko-KR" sz="800" dirty="0">
              <a:solidFill>
                <a:schemeClr val="tx1">
                  <a:lumMod val="50000"/>
                  <a:lumOff val="50000"/>
                </a:schemeClr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113" name="직사각형 112"/>
          <p:cNvSpPr/>
          <p:nvPr/>
        </p:nvSpPr>
        <p:spPr>
          <a:xfrm>
            <a:off x="3372794" y="5532029"/>
            <a:ext cx="800219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MEDIA/WebRTC</a:t>
            </a:r>
            <a:endParaRPr lang="ko-KR" altLang="en-US" sz="800"/>
          </a:p>
        </p:txBody>
      </p:sp>
    </p:spTree>
    <p:extLst>
      <p:ext uri="{BB962C8B-B14F-4D97-AF65-F5344CB8AC3E}">
        <p14:creationId xmlns:p14="http://schemas.microsoft.com/office/powerpoint/2010/main" val="14310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Line 81"/>
          <p:cNvSpPr>
            <a:spLocks noChangeShapeType="1"/>
          </p:cNvSpPr>
          <p:nvPr/>
        </p:nvSpPr>
        <p:spPr bwMode="auto">
          <a:xfrm>
            <a:off x="452406" y="1190218"/>
            <a:ext cx="2246241" cy="0"/>
          </a:xfrm>
          <a:prstGeom prst="line">
            <a:avLst/>
          </a:prstGeom>
          <a:noFill/>
          <a:ln w="3175">
            <a:solidFill>
              <a:srgbClr val="000000"/>
            </a:solidFill>
            <a:round/>
            <a:headEnd/>
            <a:tailEnd/>
          </a:ln>
          <a:effectLst/>
        </p:spPr>
        <p:txBody>
          <a:bodyPr lIns="90000" tIns="46800" rIns="90000" bIns="46800" anchor="ctr"/>
          <a:lstStyle/>
          <a:p>
            <a:pPr>
              <a:defRPr/>
            </a:pP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95" name="Rectangle 82"/>
          <p:cNvSpPr>
            <a:spLocks noChangeArrowheads="1"/>
          </p:cNvSpPr>
          <p:nvPr/>
        </p:nvSpPr>
        <p:spPr bwMode="auto">
          <a:xfrm>
            <a:off x="447644" y="878768"/>
            <a:ext cx="1985076" cy="310101"/>
          </a:xfrm>
          <a:prstGeom prst="rect">
            <a:avLst/>
          </a:prstGeom>
          <a:solidFill>
            <a:srgbClr val="EAEAEA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 lIns="36000" tIns="46800" rIns="36000" bIns="46800" anchor="ctr"/>
          <a:lstStyle/>
          <a:p>
            <a:r>
              <a:rPr lang="ko-KR" altLang="en-US" dirty="0" smtClean="0">
                <a:solidFill>
                  <a:srgbClr val="000000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가용성 </a:t>
            </a:r>
            <a:r>
              <a:rPr lang="en-US" altLang="ko-KR" dirty="0" smtClean="0">
                <a:solidFill>
                  <a:srgbClr val="000000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/ </a:t>
            </a:r>
            <a:r>
              <a:rPr lang="ko-KR" altLang="en-US" smtClean="0">
                <a:solidFill>
                  <a:srgbClr val="000000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확장성</a:t>
            </a:r>
            <a:endParaRPr lang="ko-KR" altLang="en-US" dirty="0">
              <a:solidFill>
                <a:srgbClr val="000000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105" name="Rectangle 2"/>
          <p:cNvSpPr>
            <a:spLocks noChangeArrowheads="1"/>
          </p:cNvSpPr>
          <p:nvPr/>
        </p:nvSpPr>
        <p:spPr bwMode="auto">
          <a:xfrm>
            <a:off x="273050" y="183456"/>
            <a:ext cx="4054475" cy="3077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lIns="0" tIns="0" rIns="0" bIns="0" anchor="ctr">
            <a:spAutoFit/>
          </a:bodyPr>
          <a:lstStyle/>
          <a:p>
            <a:pPr marL="304800" indent="-304800" algn="l"/>
            <a:r>
              <a:rPr lang="ko-KR" altLang="en-US" sz="2000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시스템 확장성</a:t>
            </a:r>
            <a:endParaRPr lang="en-US" altLang="ko-KR" sz="2000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89" name="직사각형 85"/>
          <p:cNvSpPr>
            <a:spLocks noChangeArrowheads="1"/>
          </p:cNvSpPr>
          <p:nvPr/>
        </p:nvSpPr>
        <p:spPr bwMode="auto">
          <a:xfrm>
            <a:off x="704528" y="1268760"/>
            <a:ext cx="8191500" cy="3293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l" eaLnBrk="1" latinLnBrk="1" hangingPunct="1">
              <a:lnSpc>
                <a:spcPct val="120000"/>
              </a:lnSpc>
            </a:pPr>
            <a:r>
              <a:rPr lang="ko-KR" altLang="en-US" sz="1400" dirty="0" smtClean="0">
                <a:solidFill>
                  <a:schemeClr val="tx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각 노드 별로 독립적 운영 및 확장이 용이하며</a:t>
            </a:r>
            <a:r>
              <a:rPr lang="en-US" altLang="ko-KR" sz="1400" dirty="0" smtClean="0">
                <a:solidFill>
                  <a:schemeClr val="tx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, 2+0</a:t>
            </a:r>
            <a:r>
              <a:rPr lang="ko-KR" altLang="en-US" sz="1400" smtClean="0">
                <a:solidFill>
                  <a:schemeClr val="tx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의 고가용성을 제공함</a:t>
            </a:r>
            <a:r>
              <a:rPr lang="en-US" altLang="ko-KR" sz="1400" dirty="0" smtClean="0">
                <a:solidFill>
                  <a:schemeClr val="tx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.</a:t>
            </a:r>
            <a:r>
              <a:rPr lang="ko-KR" altLang="en-US" sz="1400" smtClean="0">
                <a:solidFill>
                  <a:schemeClr val="tx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 </a:t>
            </a:r>
            <a:endParaRPr lang="en-US" altLang="ko-KR" sz="1400" b="1" dirty="0" smtClean="0">
              <a:solidFill>
                <a:schemeClr val="tx1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40" name="직사각형 39"/>
          <p:cNvSpPr/>
          <p:nvPr/>
        </p:nvSpPr>
        <p:spPr bwMode="auto">
          <a:xfrm>
            <a:off x="1352601" y="3343577"/>
            <a:ext cx="1130023" cy="216024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8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어플리케이션 서버</a:t>
            </a:r>
            <a:endParaRPr kumimoji="1" lang="ko-KR" altLang="en-US" sz="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41" name="직사각형 40"/>
          <p:cNvSpPr/>
          <p:nvPr/>
        </p:nvSpPr>
        <p:spPr bwMode="auto">
          <a:xfrm>
            <a:off x="2576737" y="3343577"/>
            <a:ext cx="1130023" cy="216024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8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…</a:t>
            </a:r>
            <a:endParaRPr kumimoji="1" lang="ko-KR" altLang="en-US" sz="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44" name="직사각형 43"/>
          <p:cNvSpPr/>
          <p:nvPr/>
        </p:nvSpPr>
        <p:spPr bwMode="auto">
          <a:xfrm>
            <a:off x="3800873" y="3343577"/>
            <a:ext cx="1130023" cy="216024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8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어플리케이션 서버</a:t>
            </a:r>
            <a:endParaRPr kumimoji="1" lang="ko-KR" altLang="en-US" sz="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45" name="직사각형 44"/>
          <p:cNvSpPr/>
          <p:nvPr/>
        </p:nvSpPr>
        <p:spPr bwMode="auto">
          <a:xfrm>
            <a:off x="1352600" y="3055545"/>
            <a:ext cx="3578296" cy="216024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8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L4(</a:t>
            </a:r>
            <a:r>
              <a:rPr lang="ko-KR" altLang="en-US" sz="80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또는 </a:t>
            </a:r>
            <a:r>
              <a:rPr lang="en-US" altLang="ko-KR" sz="8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L7) </a:t>
            </a:r>
            <a:r>
              <a:rPr lang="ko-KR" altLang="en-US" sz="80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스위치</a:t>
            </a:r>
            <a:endParaRPr kumimoji="1" lang="ko-KR" altLang="en-US" sz="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46" name="직사각형 45"/>
          <p:cNvSpPr/>
          <p:nvPr/>
        </p:nvSpPr>
        <p:spPr bwMode="auto">
          <a:xfrm>
            <a:off x="1344302" y="3631609"/>
            <a:ext cx="3586594" cy="216024"/>
          </a:xfrm>
          <a:prstGeom prst="rect">
            <a:avLst/>
          </a:prstGeom>
          <a:solidFill>
            <a:srgbClr val="DDDDD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8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Spring Framework Cluster (Terracotta, Coherence, …)</a:t>
            </a:r>
            <a:endParaRPr kumimoji="1" lang="ko-KR" altLang="en-US" sz="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47" name="직사각형 46"/>
          <p:cNvSpPr/>
          <p:nvPr/>
        </p:nvSpPr>
        <p:spPr bwMode="auto">
          <a:xfrm>
            <a:off x="1352601" y="4662655"/>
            <a:ext cx="1130023" cy="216024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8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미디어 서버</a:t>
            </a:r>
            <a:r>
              <a:rPr lang="en-US" altLang="ko-KR" sz="8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/WebRTC</a:t>
            </a:r>
            <a:endParaRPr kumimoji="1" lang="ko-KR" altLang="en-US" sz="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48" name="직사각형 47"/>
          <p:cNvSpPr/>
          <p:nvPr/>
        </p:nvSpPr>
        <p:spPr bwMode="auto">
          <a:xfrm>
            <a:off x="2576737" y="4662655"/>
            <a:ext cx="1130023" cy="216024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8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…</a:t>
            </a:r>
            <a:endParaRPr kumimoji="1" lang="ko-KR" altLang="en-US" sz="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49" name="직사각형 48"/>
          <p:cNvSpPr/>
          <p:nvPr/>
        </p:nvSpPr>
        <p:spPr bwMode="auto">
          <a:xfrm>
            <a:off x="3800873" y="4662655"/>
            <a:ext cx="1130023" cy="216024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8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미디어 서버</a:t>
            </a:r>
            <a:r>
              <a:rPr lang="en-US" altLang="ko-KR" sz="8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/WebRTC</a:t>
            </a:r>
            <a:endParaRPr kumimoji="1" lang="ko-KR" altLang="en-US" sz="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53" name="직사각형 52"/>
          <p:cNvSpPr/>
          <p:nvPr/>
        </p:nvSpPr>
        <p:spPr bwMode="auto">
          <a:xfrm>
            <a:off x="1344302" y="4950687"/>
            <a:ext cx="3586594" cy="216024"/>
          </a:xfrm>
          <a:prstGeom prst="rect">
            <a:avLst/>
          </a:prstGeom>
          <a:solidFill>
            <a:srgbClr val="DDDDD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8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Kurento Cluster (RabbitMQ + … )</a:t>
            </a:r>
            <a:endParaRPr kumimoji="1" lang="ko-KR" altLang="en-US" sz="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54" name="직사각형 53"/>
          <p:cNvSpPr/>
          <p:nvPr/>
        </p:nvSpPr>
        <p:spPr bwMode="auto">
          <a:xfrm>
            <a:off x="1352601" y="5944395"/>
            <a:ext cx="1130023" cy="216024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8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미디어 서버</a:t>
            </a:r>
            <a:endParaRPr kumimoji="1" lang="ko-KR" altLang="en-US" sz="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55" name="직사각형 54"/>
          <p:cNvSpPr/>
          <p:nvPr/>
        </p:nvSpPr>
        <p:spPr bwMode="auto">
          <a:xfrm>
            <a:off x="2576737" y="5944395"/>
            <a:ext cx="1130023" cy="216024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8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…</a:t>
            </a:r>
            <a:endParaRPr kumimoji="1" lang="ko-KR" altLang="en-US" sz="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56" name="직사각형 55"/>
          <p:cNvSpPr/>
          <p:nvPr/>
        </p:nvSpPr>
        <p:spPr bwMode="auto">
          <a:xfrm>
            <a:off x="3800873" y="5944395"/>
            <a:ext cx="1130023" cy="216024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8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미디어 서버</a:t>
            </a:r>
            <a:endParaRPr kumimoji="1" lang="ko-KR" altLang="en-US" sz="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57" name="직사각형 56"/>
          <p:cNvSpPr/>
          <p:nvPr/>
        </p:nvSpPr>
        <p:spPr bwMode="auto">
          <a:xfrm>
            <a:off x="1359503" y="6211172"/>
            <a:ext cx="3586594" cy="216024"/>
          </a:xfrm>
          <a:prstGeom prst="rect">
            <a:avLst/>
          </a:prstGeom>
          <a:solidFill>
            <a:srgbClr val="DDDDD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8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Proprietary HA Application (Dynamic RTP Feeding)</a:t>
            </a:r>
            <a:endParaRPr kumimoji="1" lang="ko-KR" altLang="en-US" sz="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2" name="직사각형 1"/>
          <p:cNvSpPr/>
          <p:nvPr/>
        </p:nvSpPr>
        <p:spPr bwMode="auto">
          <a:xfrm>
            <a:off x="1208584" y="2911529"/>
            <a:ext cx="3888432" cy="1080120"/>
          </a:xfrm>
          <a:prstGeom prst="rect">
            <a:avLst/>
          </a:prstGeom>
          <a:noFill/>
          <a:ln w="28575" cap="flat" cmpd="sng" algn="ctr">
            <a:solidFill>
              <a:schemeClr val="accent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HY헤드라인M" pitchFamily="18" charset="-127"/>
            </a:endParaRPr>
          </a:p>
        </p:txBody>
      </p:sp>
      <p:sp>
        <p:nvSpPr>
          <p:cNvPr id="59" name="직사각형 58"/>
          <p:cNvSpPr/>
          <p:nvPr/>
        </p:nvSpPr>
        <p:spPr bwMode="auto">
          <a:xfrm>
            <a:off x="1208584" y="4495705"/>
            <a:ext cx="3888432" cy="792088"/>
          </a:xfrm>
          <a:prstGeom prst="rect">
            <a:avLst/>
          </a:prstGeom>
          <a:noFill/>
          <a:ln w="28575" cap="flat" cmpd="sng" algn="ctr">
            <a:solidFill>
              <a:schemeClr val="accent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HY헤드라인M" pitchFamily="18" charset="-127"/>
            </a:endParaRPr>
          </a:p>
        </p:txBody>
      </p:sp>
      <p:sp>
        <p:nvSpPr>
          <p:cNvPr id="60" name="직사각형 59"/>
          <p:cNvSpPr/>
          <p:nvPr/>
        </p:nvSpPr>
        <p:spPr bwMode="auto">
          <a:xfrm>
            <a:off x="1208584" y="5805264"/>
            <a:ext cx="3888432" cy="792088"/>
          </a:xfrm>
          <a:prstGeom prst="rect">
            <a:avLst/>
          </a:prstGeom>
          <a:noFill/>
          <a:ln w="28575" cap="flat" cmpd="sng" algn="ctr">
            <a:solidFill>
              <a:schemeClr val="accent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HY헤드라인M" pitchFamily="18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3751271" y="1922903"/>
            <a:ext cx="1179625" cy="366327"/>
            <a:chOff x="6905661" y="2877211"/>
            <a:chExt cx="1179625" cy="366327"/>
          </a:xfrm>
        </p:grpSpPr>
        <p:pic>
          <p:nvPicPr>
            <p:cNvPr id="65" name="Picture 14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01272" y="2877211"/>
              <a:ext cx="171518" cy="366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8" name="Picture 1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05661" y="2892424"/>
              <a:ext cx="252389" cy="3456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0" name="Picture 26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7816012" y="2892425"/>
              <a:ext cx="269274" cy="34563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</p:pic>
      </p:grpSp>
      <p:sp>
        <p:nvSpPr>
          <p:cNvPr id="72" name="직사각형 71"/>
          <p:cNvSpPr/>
          <p:nvPr/>
        </p:nvSpPr>
        <p:spPr bwMode="auto">
          <a:xfrm>
            <a:off x="1208584" y="1787867"/>
            <a:ext cx="3888432" cy="647582"/>
          </a:xfrm>
          <a:prstGeom prst="rect">
            <a:avLst/>
          </a:prstGeom>
          <a:noFill/>
          <a:ln w="2857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HY헤드라인M" pitchFamily="18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1358656" y="1850598"/>
            <a:ext cx="2209609" cy="508550"/>
            <a:chOff x="6321152" y="5012352"/>
            <a:chExt cx="2066128" cy="508550"/>
          </a:xfrm>
        </p:grpSpPr>
        <p:sp>
          <p:nvSpPr>
            <p:cNvPr id="73" name="직사각형 72"/>
            <p:cNvSpPr/>
            <p:nvPr/>
          </p:nvSpPr>
          <p:spPr bwMode="auto">
            <a:xfrm>
              <a:off x="6321152" y="5300384"/>
              <a:ext cx="625967" cy="216847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800" dirty="0" smtClean="0">
                  <a:latin typeface="나눔고딕코딩" panose="020D0009000000000000" pitchFamily="49" charset="-127"/>
                  <a:ea typeface="나눔고딕코딩" panose="020D0009000000000000" pitchFamily="49" charset="-127"/>
                </a:rPr>
                <a:t>Chrome</a:t>
              </a:r>
              <a:endParaRPr kumimoji="1" lang="ko-KR" altLang="en-US" sz="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나눔고딕코딩" panose="020D0009000000000000" pitchFamily="49" charset="-127"/>
                <a:ea typeface="나눔고딕코딩" panose="020D0009000000000000" pitchFamily="49" charset="-127"/>
              </a:endParaRPr>
            </a:p>
          </p:txBody>
        </p:sp>
        <p:sp>
          <p:nvSpPr>
            <p:cNvPr id="74" name="직사각형 73"/>
            <p:cNvSpPr/>
            <p:nvPr/>
          </p:nvSpPr>
          <p:spPr bwMode="auto">
            <a:xfrm>
              <a:off x="7041232" y="5304055"/>
              <a:ext cx="625967" cy="216847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800" dirty="0" smtClean="0">
                  <a:latin typeface="나눔고딕코딩" panose="020D0009000000000000" pitchFamily="49" charset="-127"/>
                  <a:ea typeface="나눔고딕코딩" panose="020D0009000000000000" pitchFamily="49" charset="-127"/>
                </a:rPr>
                <a:t>Firefox</a:t>
              </a:r>
              <a:endParaRPr kumimoji="1" lang="ko-KR" altLang="en-US" sz="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나눔고딕코딩" panose="020D0009000000000000" pitchFamily="49" charset="-127"/>
                <a:ea typeface="나눔고딕코딩" panose="020D0009000000000000" pitchFamily="49" charset="-127"/>
              </a:endParaRPr>
            </a:p>
          </p:txBody>
        </p:sp>
        <p:sp>
          <p:nvSpPr>
            <p:cNvPr id="75" name="직사각형 74"/>
            <p:cNvSpPr/>
            <p:nvPr/>
          </p:nvSpPr>
          <p:spPr bwMode="auto">
            <a:xfrm>
              <a:off x="7761312" y="5304055"/>
              <a:ext cx="625967" cy="216847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800" dirty="0" smtClean="0">
                  <a:latin typeface="나눔고딕코딩" panose="020D0009000000000000" pitchFamily="49" charset="-127"/>
                  <a:ea typeface="나눔고딕코딩" panose="020D0009000000000000" pitchFamily="49" charset="-127"/>
                </a:rPr>
                <a:t>Opera</a:t>
              </a:r>
              <a:endParaRPr kumimoji="1" lang="ko-KR" altLang="en-US" sz="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나눔고딕코딩" panose="020D0009000000000000" pitchFamily="49" charset="-127"/>
                <a:ea typeface="나눔고딕코딩" panose="020D0009000000000000" pitchFamily="49" charset="-127"/>
              </a:endParaRPr>
            </a:p>
          </p:txBody>
        </p:sp>
        <p:sp>
          <p:nvSpPr>
            <p:cNvPr id="76" name="직사각형 75"/>
            <p:cNvSpPr/>
            <p:nvPr/>
          </p:nvSpPr>
          <p:spPr bwMode="auto">
            <a:xfrm>
              <a:off x="6321152" y="5012352"/>
              <a:ext cx="2066128" cy="216848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800" dirty="0" smtClean="0">
                  <a:latin typeface="나눔고딕코딩" panose="020D0009000000000000" pitchFamily="49" charset="-127"/>
                  <a:ea typeface="나눔고딕코딩" panose="020D0009000000000000" pitchFamily="49" charset="-127"/>
                </a:rPr>
                <a:t>Javascript Application Code</a:t>
              </a:r>
              <a:endParaRPr kumimoji="1" lang="ko-KR" altLang="en-US" sz="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나눔고딕코딩" panose="020D0009000000000000" pitchFamily="49" charset="-127"/>
                <a:ea typeface="나눔고딕코딩" panose="020D0009000000000000" pitchFamily="49" charset="-127"/>
              </a:endParaRPr>
            </a:p>
          </p:txBody>
        </p:sp>
      </p:grpSp>
      <p:cxnSp>
        <p:nvCxnSpPr>
          <p:cNvPr id="77" name="직선 화살표 연결선 76"/>
          <p:cNvCxnSpPr>
            <a:stCxn id="72" idx="2"/>
            <a:endCxn id="2" idx="0"/>
          </p:cNvCxnSpPr>
          <p:nvPr/>
        </p:nvCxnSpPr>
        <p:spPr bwMode="auto">
          <a:xfrm>
            <a:off x="3152800" y="2435449"/>
            <a:ext cx="0" cy="4760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accent6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80" name="직사각형 79"/>
          <p:cNvSpPr/>
          <p:nvPr/>
        </p:nvSpPr>
        <p:spPr bwMode="auto">
          <a:xfrm>
            <a:off x="826439" y="2900971"/>
            <a:ext cx="288032" cy="1090678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80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어플리케이션</a:t>
            </a:r>
            <a:endParaRPr kumimoji="1" lang="ko-KR" altLang="en-US" sz="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81" name="직사각형 80"/>
          <p:cNvSpPr/>
          <p:nvPr/>
        </p:nvSpPr>
        <p:spPr bwMode="auto">
          <a:xfrm>
            <a:off x="826439" y="4482290"/>
            <a:ext cx="288032" cy="80550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80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미디어</a:t>
            </a:r>
            <a:r>
              <a:rPr lang="en-US" altLang="ko-KR" sz="8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/WebRTC</a:t>
            </a:r>
            <a:endParaRPr kumimoji="1" lang="ko-KR" altLang="en-US" sz="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86" name="직사각형 85"/>
          <p:cNvSpPr/>
          <p:nvPr/>
        </p:nvSpPr>
        <p:spPr bwMode="auto">
          <a:xfrm>
            <a:off x="826439" y="5791849"/>
            <a:ext cx="288032" cy="80550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8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미디어</a:t>
            </a:r>
            <a:endParaRPr kumimoji="1" lang="ko-KR" altLang="en-US" sz="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87" name="직사각형 86"/>
          <p:cNvSpPr/>
          <p:nvPr/>
        </p:nvSpPr>
        <p:spPr bwMode="auto">
          <a:xfrm>
            <a:off x="826439" y="1782582"/>
            <a:ext cx="288032" cy="652868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80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단말</a:t>
            </a:r>
            <a:endParaRPr kumimoji="1" lang="ko-KR" altLang="en-US" sz="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cxnSp>
        <p:nvCxnSpPr>
          <p:cNvPr id="88" name="직선 화살표 연결선 87"/>
          <p:cNvCxnSpPr>
            <a:stCxn id="2" idx="2"/>
            <a:endCxn id="59" idx="0"/>
          </p:cNvCxnSpPr>
          <p:nvPr/>
        </p:nvCxnSpPr>
        <p:spPr bwMode="auto">
          <a:xfrm>
            <a:off x="3152800" y="3991649"/>
            <a:ext cx="0" cy="50405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accent6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90" name="직선 화살표 연결선 89"/>
          <p:cNvCxnSpPr>
            <a:stCxn id="59" idx="2"/>
            <a:endCxn id="60" idx="0"/>
          </p:cNvCxnSpPr>
          <p:nvPr/>
        </p:nvCxnSpPr>
        <p:spPr bwMode="auto">
          <a:xfrm>
            <a:off x="3152800" y="5287793"/>
            <a:ext cx="0" cy="51747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accent6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91" name="직사각형 90"/>
          <p:cNvSpPr/>
          <p:nvPr/>
        </p:nvSpPr>
        <p:spPr bwMode="auto">
          <a:xfrm>
            <a:off x="5337960" y="2900971"/>
            <a:ext cx="3719496" cy="1090678"/>
          </a:xfrm>
          <a:prstGeom prst="rect">
            <a:avLst/>
          </a:prstGeom>
          <a:solidFill>
            <a:srgbClr val="F8F8F8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171450" marR="0" indent="-171450" algn="l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ko-KR" sz="9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L4</a:t>
            </a:r>
            <a:r>
              <a:rPr lang="ko-KR" altLang="en-US" sz="90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스위치의 </a:t>
            </a:r>
            <a:r>
              <a:rPr lang="en-US" altLang="ko-KR" sz="9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LB </a:t>
            </a:r>
            <a:r>
              <a:rPr lang="ko-KR" altLang="en-US" sz="90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기능을 이용한 어플리케이션 부하분산 </a:t>
            </a:r>
            <a:endParaRPr lang="en-US" altLang="ko-KR" sz="900" dirty="0" smtClean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 marL="171450" marR="0" indent="-171450" algn="l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ko-KR" sz="9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Spring Framework</a:t>
            </a:r>
            <a:r>
              <a:rPr lang="ko-KR" altLang="en-US" sz="90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에 탑재가능한 </a:t>
            </a:r>
            <a:r>
              <a:rPr lang="en-US" altLang="ko-KR" sz="9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HA </a:t>
            </a:r>
            <a:r>
              <a:rPr lang="ko-KR" altLang="en-US" sz="90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미들웨어 탑재</a:t>
            </a:r>
            <a:endParaRPr lang="en-US" altLang="ko-KR" sz="900" dirty="0" smtClean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 marL="171450" marR="0" indent="-171450" algn="l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ko-KR" altLang="en-US" sz="9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이를 통한 서버간 세션</a:t>
            </a:r>
            <a:r>
              <a:rPr lang="en-US" altLang="ko-KR" sz="9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/pipeline </a:t>
            </a:r>
            <a:r>
              <a:rPr lang="ko-KR" altLang="en-US" sz="90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공유 및 관리</a:t>
            </a:r>
            <a:endParaRPr lang="en-US" altLang="ko-KR" sz="900" dirty="0" smtClean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 marL="171450" marR="0" indent="-171450" algn="l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1" lang="ko-KR" altLang="en-US" sz="9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92" name="직사각형 91"/>
          <p:cNvSpPr/>
          <p:nvPr/>
        </p:nvSpPr>
        <p:spPr bwMode="auto">
          <a:xfrm>
            <a:off x="5353283" y="4482290"/>
            <a:ext cx="3719496" cy="812184"/>
          </a:xfrm>
          <a:prstGeom prst="rect">
            <a:avLst/>
          </a:prstGeom>
          <a:solidFill>
            <a:srgbClr val="F8F8F8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171450" marR="0" indent="-171450" algn="l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ko-KR" altLang="en-US" sz="9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미디어서버</a:t>
            </a:r>
            <a:r>
              <a:rPr lang="en-US" altLang="ko-KR" sz="9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/webRTC</a:t>
            </a:r>
            <a:r>
              <a:rPr lang="ko-KR" altLang="en-US" sz="90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에서 제공하는 </a:t>
            </a:r>
            <a:r>
              <a:rPr lang="en-US" altLang="ko-KR" sz="9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cluster </a:t>
            </a:r>
            <a:r>
              <a:rPr lang="ko-KR" altLang="en-US" sz="90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채택</a:t>
            </a:r>
            <a:endParaRPr lang="en-US" altLang="ko-KR" sz="900" dirty="0" smtClean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 marL="171450" marR="0" indent="-171450" algn="l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ko-KR" altLang="en-US" sz="9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미디어서버간 </a:t>
            </a:r>
            <a:r>
              <a:rPr lang="en-US" altLang="ko-KR" sz="9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1:N MCU </a:t>
            </a:r>
            <a:r>
              <a:rPr lang="ko-KR" altLang="en-US" sz="90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공유 및 관리</a:t>
            </a:r>
            <a:endParaRPr lang="en-US" altLang="ko-KR" sz="900" dirty="0" smtClean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 marL="171450" marR="0" indent="-171450" algn="l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ko-KR" altLang="en-US" sz="9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미디어서버 </a:t>
            </a:r>
            <a:r>
              <a:rPr lang="en-US" altLang="ko-KR" sz="9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HA Agent</a:t>
            </a:r>
            <a:r>
              <a:rPr lang="ko-KR" altLang="en-US" sz="90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와</a:t>
            </a:r>
            <a:r>
              <a:rPr lang="en-US" altLang="ko-KR" sz="9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ko-KR" altLang="en-US" sz="90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통신으로</a:t>
            </a:r>
            <a:r>
              <a:rPr lang="en-US" altLang="ko-KR" sz="9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Feed </a:t>
            </a:r>
            <a:r>
              <a:rPr lang="ko-KR" altLang="en-US" sz="90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트래픽 부하분산</a:t>
            </a:r>
            <a:endParaRPr kumimoji="1" lang="ko-KR" altLang="en-US" sz="9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93" name="직사각형 92"/>
          <p:cNvSpPr/>
          <p:nvPr/>
        </p:nvSpPr>
        <p:spPr bwMode="auto">
          <a:xfrm>
            <a:off x="5353283" y="5791849"/>
            <a:ext cx="3719496" cy="805503"/>
          </a:xfrm>
          <a:prstGeom prst="rect">
            <a:avLst/>
          </a:prstGeom>
          <a:solidFill>
            <a:srgbClr val="F8F8F8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171450" marR="0" indent="-171450" algn="l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ko-KR" altLang="en-US" sz="9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별도 </a:t>
            </a:r>
            <a:r>
              <a:rPr lang="en-US" altLang="ko-KR" sz="9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Proprietary HA Agent </a:t>
            </a:r>
            <a:r>
              <a:rPr lang="ko-KR" altLang="en-US" sz="90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탑재</a:t>
            </a:r>
            <a:endParaRPr lang="en-US" altLang="ko-KR" sz="900" dirty="0" smtClean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 marL="171450" marR="0" indent="-171450" algn="l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ko-KR" altLang="en-US" sz="9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미디어서버에서 수신된 미디어의 </a:t>
            </a:r>
            <a:r>
              <a:rPr lang="en-US" altLang="ko-KR" sz="9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SDP</a:t>
            </a:r>
            <a:r>
              <a:rPr lang="ko-KR" altLang="en-US" sz="90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를 이용한 트래픽 수신</a:t>
            </a:r>
            <a:endParaRPr lang="en-US" altLang="ko-KR" sz="900" dirty="0" smtClean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 marL="171450" marR="0" indent="-171450" algn="l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ko-KR" altLang="en-US" sz="9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미디어변환을 통해 미디어서버에 </a:t>
            </a:r>
            <a:r>
              <a:rPr lang="en-US" altLang="ko-KR" sz="9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Feed pipeline </a:t>
            </a:r>
            <a:r>
              <a:rPr lang="ko-KR" altLang="en-US" sz="90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재설정</a:t>
            </a:r>
            <a:endParaRPr kumimoji="1" lang="ko-KR" altLang="en-US" sz="9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94473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Line 81"/>
          <p:cNvSpPr>
            <a:spLocks noChangeShapeType="1"/>
          </p:cNvSpPr>
          <p:nvPr/>
        </p:nvSpPr>
        <p:spPr bwMode="auto">
          <a:xfrm>
            <a:off x="452406" y="1190218"/>
            <a:ext cx="2246241" cy="0"/>
          </a:xfrm>
          <a:prstGeom prst="line">
            <a:avLst/>
          </a:prstGeom>
          <a:noFill/>
          <a:ln w="3175">
            <a:solidFill>
              <a:srgbClr val="000000"/>
            </a:solidFill>
            <a:round/>
            <a:headEnd/>
            <a:tailEnd/>
          </a:ln>
          <a:effectLst/>
        </p:spPr>
        <p:txBody>
          <a:bodyPr lIns="90000" tIns="46800" rIns="90000" bIns="46800" anchor="ctr"/>
          <a:lstStyle/>
          <a:p>
            <a:pPr>
              <a:defRPr/>
            </a:pP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95" name="Rectangle 82"/>
          <p:cNvSpPr>
            <a:spLocks noChangeArrowheads="1"/>
          </p:cNvSpPr>
          <p:nvPr/>
        </p:nvSpPr>
        <p:spPr bwMode="auto">
          <a:xfrm>
            <a:off x="447644" y="878768"/>
            <a:ext cx="1985076" cy="310101"/>
          </a:xfrm>
          <a:prstGeom prst="rect">
            <a:avLst/>
          </a:prstGeom>
          <a:solidFill>
            <a:srgbClr val="EAEAEA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 lIns="36000" tIns="46800" rIns="36000" bIns="46800" anchor="ctr"/>
          <a:lstStyle/>
          <a:p>
            <a:r>
              <a:rPr lang="ko-KR" altLang="en-US" dirty="0" smtClean="0">
                <a:solidFill>
                  <a:srgbClr val="000000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라이브 방송</a:t>
            </a:r>
            <a:endParaRPr lang="ko-KR" altLang="en-US" dirty="0">
              <a:solidFill>
                <a:srgbClr val="000000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105" name="Rectangle 2"/>
          <p:cNvSpPr>
            <a:spLocks noChangeArrowheads="1"/>
          </p:cNvSpPr>
          <p:nvPr/>
        </p:nvSpPr>
        <p:spPr bwMode="auto">
          <a:xfrm>
            <a:off x="273050" y="183456"/>
            <a:ext cx="4054475" cy="3077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lIns="0" tIns="0" rIns="0" bIns="0" anchor="ctr">
            <a:spAutoFit/>
          </a:bodyPr>
          <a:lstStyle/>
          <a:p>
            <a:pPr marL="304800" indent="-304800" algn="l"/>
            <a:r>
              <a:rPr lang="ko-KR" altLang="en-US" sz="2000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서비스 절차 </a:t>
            </a:r>
            <a:endParaRPr lang="en-US" altLang="ko-KR" sz="2000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42" name="직사각형 41"/>
          <p:cNvSpPr/>
          <p:nvPr/>
        </p:nvSpPr>
        <p:spPr bwMode="auto">
          <a:xfrm>
            <a:off x="632520" y="1605005"/>
            <a:ext cx="288032" cy="2763058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8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webRTC </a:t>
            </a:r>
            <a:r>
              <a:rPr lang="ko-KR" altLang="en-US" sz="80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지원 단말</a:t>
            </a:r>
            <a:r>
              <a:rPr lang="en-US" altLang="ko-KR" sz="8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/</a:t>
            </a:r>
            <a:r>
              <a:rPr lang="ko-KR" altLang="en-US" sz="80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브라우져</a:t>
            </a:r>
            <a:endParaRPr kumimoji="1" lang="ko-KR" altLang="en-US" sz="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43" name="직사각형 42"/>
          <p:cNvSpPr/>
          <p:nvPr/>
        </p:nvSpPr>
        <p:spPr bwMode="auto">
          <a:xfrm>
            <a:off x="632520" y="4492438"/>
            <a:ext cx="288032" cy="2104914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8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webRTC </a:t>
            </a:r>
            <a:r>
              <a:rPr lang="ko-KR" altLang="en-US" sz="800" smtClean="0">
                <a:solidFill>
                  <a:srgbClr val="FF0000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미지원</a:t>
            </a:r>
            <a:r>
              <a:rPr lang="ko-KR" altLang="en-US" sz="80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단말</a:t>
            </a:r>
            <a:r>
              <a:rPr lang="en-US" altLang="ko-KR" sz="8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/</a:t>
            </a:r>
            <a:r>
              <a:rPr lang="ko-KR" altLang="en-US" sz="80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브라우져</a:t>
            </a:r>
            <a:endParaRPr kumimoji="1" lang="ko-KR" altLang="en-US" sz="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50" name="직사각형 49"/>
          <p:cNvSpPr/>
          <p:nvPr/>
        </p:nvSpPr>
        <p:spPr bwMode="auto">
          <a:xfrm>
            <a:off x="1158681" y="1605005"/>
            <a:ext cx="8020484" cy="2763058"/>
          </a:xfrm>
          <a:prstGeom prst="rect">
            <a:avLst/>
          </a:prstGeom>
          <a:solidFill>
            <a:srgbClr val="F8F8F8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171450" marR="0" indent="-171450" algn="l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1" lang="ko-KR" altLang="en-US" sz="9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51" name="직사각형 50"/>
          <p:cNvSpPr/>
          <p:nvPr/>
        </p:nvSpPr>
        <p:spPr bwMode="auto">
          <a:xfrm>
            <a:off x="1158681" y="4492437"/>
            <a:ext cx="8020484" cy="2147207"/>
          </a:xfrm>
          <a:prstGeom prst="rect">
            <a:avLst/>
          </a:prstGeom>
          <a:solidFill>
            <a:srgbClr val="F8F8F8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171450" marR="0" indent="-171450" algn="l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1" lang="ko-KR" altLang="en-US" sz="9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1246263" y="1659182"/>
            <a:ext cx="669439" cy="720079"/>
            <a:chOff x="-1242592" y="3573016"/>
            <a:chExt cx="669439" cy="720079"/>
          </a:xfrm>
        </p:grpSpPr>
        <p:sp>
          <p:nvSpPr>
            <p:cNvPr id="58" name="직사각형 57"/>
            <p:cNvSpPr/>
            <p:nvPr/>
          </p:nvSpPr>
          <p:spPr bwMode="auto">
            <a:xfrm>
              <a:off x="-1242590" y="3573016"/>
              <a:ext cx="669437" cy="218181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800" dirty="0" smtClean="0">
                  <a:latin typeface="나눔고딕코딩" panose="020D0009000000000000" pitchFamily="49" charset="-127"/>
                  <a:ea typeface="나눔고딕코딩" panose="020D0009000000000000" pitchFamily="49" charset="-127"/>
                </a:rPr>
                <a:t>Chrome</a:t>
              </a:r>
              <a:endParaRPr kumimoji="1" lang="ko-KR" altLang="en-US" sz="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나눔고딕코딩" panose="020D0009000000000000" pitchFamily="49" charset="-127"/>
                <a:ea typeface="나눔고딕코딩" panose="020D0009000000000000" pitchFamily="49" charset="-127"/>
              </a:endParaRPr>
            </a:p>
          </p:txBody>
        </p:sp>
        <p:sp>
          <p:nvSpPr>
            <p:cNvPr id="61" name="직사각형 60"/>
            <p:cNvSpPr/>
            <p:nvPr/>
          </p:nvSpPr>
          <p:spPr bwMode="auto">
            <a:xfrm>
              <a:off x="-1242591" y="3823965"/>
              <a:ext cx="669437" cy="218181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800" dirty="0" smtClean="0">
                  <a:latin typeface="나눔고딕코딩" panose="020D0009000000000000" pitchFamily="49" charset="-127"/>
                  <a:ea typeface="나눔고딕코딩" panose="020D0009000000000000" pitchFamily="49" charset="-127"/>
                </a:rPr>
                <a:t>Firefox</a:t>
              </a:r>
              <a:endParaRPr kumimoji="1" lang="ko-KR" altLang="en-US" sz="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나눔고딕코딩" panose="020D0009000000000000" pitchFamily="49" charset="-127"/>
                <a:ea typeface="나눔고딕코딩" panose="020D0009000000000000" pitchFamily="49" charset="-127"/>
              </a:endParaRPr>
            </a:p>
          </p:txBody>
        </p:sp>
        <p:sp>
          <p:nvSpPr>
            <p:cNvPr id="62" name="직사각형 61"/>
            <p:cNvSpPr/>
            <p:nvPr/>
          </p:nvSpPr>
          <p:spPr bwMode="auto">
            <a:xfrm>
              <a:off x="-1242592" y="4074914"/>
              <a:ext cx="669437" cy="218181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800" dirty="0" smtClean="0">
                  <a:latin typeface="나눔고딕코딩" panose="020D0009000000000000" pitchFamily="49" charset="-127"/>
                  <a:ea typeface="나눔고딕코딩" panose="020D0009000000000000" pitchFamily="49" charset="-127"/>
                </a:rPr>
                <a:t>Opera</a:t>
              </a:r>
              <a:endParaRPr kumimoji="1" lang="ko-KR" altLang="en-US" sz="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나눔고딕코딩" panose="020D0009000000000000" pitchFamily="49" charset="-127"/>
                <a:ea typeface="나눔고딕코딩" panose="020D0009000000000000" pitchFamily="49" charset="-127"/>
              </a:endParaRPr>
            </a:p>
          </p:txBody>
        </p:sp>
      </p:grpSp>
      <p:sp>
        <p:nvSpPr>
          <p:cNvPr id="64" name="직사각형 63"/>
          <p:cNvSpPr/>
          <p:nvPr/>
        </p:nvSpPr>
        <p:spPr bwMode="auto">
          <a:xfrm>
            <a:off x="1212990" y="4548147"/>
            <a:ext cx="669437" cy="576064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8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IE</a:t>
            </a:r>
            <a:endParaRPr kumimoji="1" lang="ko-KR" altLang="en-US" sz="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66" name="직사각형 65"/>
          <p:cNvSpPr/>
          <p:nvPr/>
        </p:nvSpPr>
        <p:spPr bwMode="auto">
          <a:xfrm>
            <a:off x="1216092" y="5556259"/>
            <a:ext cx="669437" cy="576064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8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safari</a:t>
            </a:r>
            <a:endParaRPr kumimoji="1" lang="ko-KR" altLang="en-US" sz="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grpSp>
        <p:nvGrpSpPr>
          <p:cNvPr id="67" name="그룹 66"/>
          <p:cNvGrpSpPr/>
          <p:nvPr/>
        </p:nvGrpSpPr>
        <p:grpSpPr>
          <a:xfrm>
            <a:off x="1246261" y="3179415"/>
            <a:ext cx="669439" cy="720079"/>
            <a:chOff x="-1242592" y="3573016"/>
            <a:chExt cx="669439" cy="720079"/>
          </a:xfrm>
        </p:grpSpPr>
        <p:sp>
          <p:nvSpPr>
            <p:cNvPr id="69" name="직사각형 68"/>
            <p:cNvSpPr/>
            <p:nvPr/>
          </p:nvSpPr>
          <p:spPr bwMode="auto">
            <a:xfrm>
              <a:off x="-1242590" y="3573016"/>
              <a:ext cx="669437" cy="218181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800" dirty="0" smtClean="0">
                  <a:latin typeface="나눔고딕코딩" panose="020D0009000000000000" pitchFamily="49" charset="-127"/>
                  <a:ea typeface="나눔고딕코딩" panose="020D0009000000000000" pitchFamily="49" charset="-127"/>
                </a:rPr>
                <a:t>Chrome</a:t>
              </a:r>
              <a:endParaRPr kumimoji="1" lang="ko-KR" altLang="en-US" sz="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나눔고딕코딩" panose="020D0009000000000000" pitchFamily="49" charset="-127"/>
                <a:ea typeface="나눔고딕코딩" panose="020D0009000000000000" pitchFamily="49" charset="-127"/>
              </a:endParaRPr>
            </a:p>
          </p:txBody>
        </p:sp>
        <p:sp>
          <p:nvSpPr>
            <p:cNvPr id="71" name="직사각형 70"/>
            <p:cNvSpPr/>
            <p:nvPr/>
          </p:nvSpPr>
          <p:spPr bwMode="auto">
            <a:xfrm>
              <a:off x="-1242591" y="3823965"/>
              <a:ext cx="669437" cy="218181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800" dirty="0" smtClean="0">
                  <a:latin typeface="나눔고딕코딩" panose="020D0009000000000000" pitchFamily="49" charset="-127"/>
                  <a:ea typeface="나눔고딕코딩" panose="020D0009000000000000" pitchFamily="49" charset="-127"/>
                </a:rPr>
                <a:t>Firefox</a:t>
              </a:r>
              <a:endParaRPr kumimoji="1" lang="ko-KR" altLang="en-US" sz="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나눔고딕코딩" panose="020D0009000000000000" pitchFamily="49" charset="-127"/>
                <a:ea typeface="나눔고딕코딩" panose="020D0009000000000000" pitchFamily="49" charset="-127"/>
              </a:endParaRPr>
            </a:p>
          </p:txBody>
        </p:sp>
        <p:sp>
          <p:nvSpPr>
            <p:cNvPr id="78" name="직사각형 77"/>
            <p:cNvSpPr/>
            <p:nvPr/>
          </p:nvSpPr>
          <p:spPr bwMode="auto">
            <a:xfrm>
              <a:off x="-1242592" y="4074914"/>
              <a:ext cx="669437" cy="218181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800" dirty="0" smtClean="0">
                  <a:latin typeface="나눔고딕코딩" panose="020D0009000000000000" pitchFamily="49" charset="-127"/>
                  <a:ea typeface="나눔고딕코딩" panose="020D0009000000000000" pitchFamily="49" charset="-127"/>
                </a:rPr>
                <a:t>Opera</a:t>
              </a:r>
              <a:endParaRPr kumimoji="1" lang="ko-KR" altLang="en-US" sz="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나눔고딕코딩" panose="020D0009000000000000" pitchFamily="49" charset="-127"/>
                <a:ea typeface="나눔고딕코딩" panose="020D0009000000000000" pitchFamily="49" charset="-127"/>
              </a:endParaRPr>
            </a:p>
          </p:txBody>
        </p:sp>
      </p:grpSp>
      <p:sp>
        <p:nvSpPr>
          <p:cNvPr id="79" name="직사각형 78"/>
          <p:cNvSpPr/>
          <p:nvPr/>
        </p:nvSpPr>
        <p:spPr bwMode="auto">
          <a:xfrm>
            <a:off x="4127825" y="2536226"/>
            <a:ext cx="919288" cy="576064"/>
          </a:xfrm>
          <a:prstGeom prst="rect">
            <a:avLst/>
          </a:prstGeom>
          <a:solidFill>
            <a:srgbClr val="9AB9CE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8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어플리케이션서버</a:t>
            </a:r>
            <a:endParaRPr kumimoji="1" lang="ko-KR" altLang="en-US" sz="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pic>
        <p:nvPicPr>
          <p:cNvPr id="82" name="그림 8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8417" y="1668235"/>
            <a:ext cx="720580" cy="72007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3" name="그림 8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8417" y="3202452"/>
            <a:ext cx="720580" cy="69704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4" name="직사각형 83"/>
          <p:cNvSpPr/>
          <p:nvPr/>
        </p:nvSpPr>
        <p:spPr bwMode="auto">
          <a:xfrm>
            <a:off x="7423377" y="2536226"/>
            <a:ext cx="919288" cy="576064"/>
          </a:xfrm>
          <a:prstGeom prst="rect">
            <a:avLst/>
          </a:prstGeom>
          <a:solidFill>
            <a:srgbClr val="9AB9CE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8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미디어서버</a:t>
            </a:r>
            <a:endParaRPr kumimoji="1" lang="ko-KR" altLang="en-US" sz="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85" name="직사각형 84"/>
          <p:cNvSpPr/>
          <p:nvPr/>
        </p:nvSpPr>
        <p:spPr bwMode="auto">
          <a:xfrm>
            <a:off x="6199241" y="3331581"/>
            <a:ext cx="919288" cy="576064"/>
          </a:xfrm>
          <a:prstGeom prst="rect">
            <a:avLst/>
          </a:prstGeom>
          <a:solidFill>
            <a:srgbClr val="9AB9CE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80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미디어서버</a:t>
            </a:r>
            <a:r>
              <a:rPr lang="en-US" altLang="ko-KR" sz="8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/webRTC</a:t>
            </a:r>
          </a:p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(TX)</a:t>
            </a:r>
            <a:endParaRPr kumimoji="1" lang="ko-KR" altLang="en-US" sz="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96" name="직사각형 95"/>
          <p:cNvSpPr/>
          <p:nvPr/>
        </p:nvSpPr>
        <p:spPr bwMode="auto">
          <a:xfrm>
            <a:off x="6199241" y="1740242"/>
            <a:ext cx="919288" cy="576064"/>
          </a:xfrm>
          <a:prstGeom prst="rect">
            <a:avLst/>
          </a:prstGeom>
          <a:solidFill>
            <a:srgbClr val="9AB9CE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8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미디어서버</a:t>
            </a:r>
            <a:r>
              <a:rPr lang="en-US" altLang="ko-KR" sz="8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/webRTC</a:t>
            </a:r>
          </a:p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(RX)</a:t>
            </a:r>
            <a:endParaRPr kumimoji="1" lang="ko-KR" altLang="en-US" sz="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cxnSp>
        <p:nvCxnSpPr>
          <p:cNvPr id="97" name="직선 화살표 연결선 78"/>
          <p:cNvCxnSpPr>
            <a:stCxn id="84" idx="3"/>
            <a:endCxn id="64" idx="2"/>
          </p:cNvCxnSpPr>
          <p:nvPr/>
        </p:nvCxnSpPr>
        <p:spPr bwMode="auto">
          <a:xfrm flipH="1">
            <a:off x="1547709" y="2824258"/>
            <a:ext cx="6794956" cy="2299953"/>
          </a:xfrm>
          <a:prstGeom prst="bentConnector4">
            <a:avLst>
              <a:gd name="adj1" fmla="val -3364"/>
              <a:gd name="adj2" fmla="val 109939"/>
            </a:avLst>
          </a:prstGeom>
          <a:solidFill>
            <a:schemeClr val="accent1"/>
          </a:solidFill>
          <a:ln w="38100" cap="flat" cmpd="sng" algn="ctr">
            <a:solidFill>
              <a:srgbClr val="FFC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98" name="직선 화살표 연결선 78"/>
          <p:cNvCxnSpPr>
            <a:stCxn id="84" idx="3"/>
            <a:endCxn id="66" idx="2"/>
          </p:cNvCxnSpPr>
          <p:nvPr/>
        </p:nvCxnSpPr>
        <p:spPr bwMode="auto">
          <a:xfrm flipH="1">
            <a:off x="1550811" y="2824258"/>
            <a:ext cx="6791854" cy="3308065"/>
          </a:xfrm>
          <a:prstGeom prst="bentConnector4">
            <a:avLst>
              <a:gd name="adj1" fmla="val -3366"/>
              <a:gd name="adj2" fmla="val 106910"/>
            </a:avLst>
          </a:prstGeom>
          <a:solidFill>
            <a:schemeClr val="accent1"/>
          </a:solidFill>
          <a:ln w="38100" cap="flat" cmpd="sng" algn="ctr">
            <a:solidFill>
              <a:srgbClr val="FFC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99" name="직사각형 98"/>
          <p:cNvSpPr/>
          <p:nvPr/>
        </p:nvSpPr>
        <p:spPr>
          <a:xfrm>
            <a:off x="3667043" y="4152619"/>
            <a:ext cx="162095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ko-KR" sz="8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13a) </a:t>
            </a:r>
            <a:r>
              <a:rPr lang="ko-KR" altLang="en-US" sz="80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방송수신</a:t>
            </a:r>
            <a:r>
              <a:rPr lang="en-US" altLang="ko-KR" sz="8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(MEDIA/WebRTC)</a:t>
            </a:r>
            <a:endParaRPr lang="ko-KR" altLang="en-US" sz="800"/>
          </a:p>
        </p:txBody>
      </p:sp>
      <p:cxnSp>
        <p:nvCxnSpPr>
          <p:cNvPr id="101" name="직선 화살표 연결선 78"/>
          <p:cNvCxnSpPr>
            <a:stCxn id="96" idx="3"/>
            <a:endCxn id="84" idx="0"/>
          </p:cNvCxnSpPr>
          <p:nvPr/>
        </p:nvCxnSpPr>
        <p:spPr bwMode="auto">
          <a:xfrm>
            <a:off x="7118529" y="2028274"/>
            <a:ext cx="764492" cy="507952"/>
          </a:xfrm>
          <a:prstGeom prst="bentConnector2">
            <a:avLst/>
          </a:prstGeom>
          <a:solidFill>
            <a:schemeClr val="accent1"/>
          </a:solidFill>
          <a:ln w="3810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2" name="직선 화살표 연결선 78"/>
          <p:cNvCxnSpPr>
            <a:stCxn id="84" idx="2"/>
            <a:endCxn id="85" idx="3"/>
          </p:cNvCxnSpPr>
          <p:nvPr/>
        </p:nvCxnSpPr>
        <p:spPr bwMode="auto">
          <a:xfrm rot="5400000">
            <a:off x="7247114" y="2983705"/>
            <a:ext cx="507323" cy="764492"/>
          </a:xfrm>
          <a:prstGeom prst="bentConnector2">
            <a:avLst/>
          </a:prstGeom>
          <a:solidFill>
            <a:schemeClr val="accent1"/>
          </a:solidFill>
          <a:ln w="38100" cap="flat" cmpd="sng" algn="ctr">
            <a:solidFill>
              <a:srgbClr val="FFC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3" name="직선 화살표 연결선 102"/>
          <p:cNvCxnSpPr>
            <a:stCxn id="79" idx="3"/>
            <a:endCxn id="84" idx="1"/>
          </p:cNvCxnSpPr>
          <p:nvPr/>
        </p:nvCxnSpPr>
        <p:spPr bwMode="auto">
          <a:xfrm>
            <a:off x="5047113" y="2824258"/>
            <a:ext cx="2376264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accent6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4" name="직선 화살표 연결선 103"/>
          <p:cNvCxnSpPr>
            <a:stCxn id="82" idx="3"/>
            <a:endCxn id="79" idx="1"/>
          </p:cNvCxnSpPr>
          <p:nvPr/>
        </p:nvCxnSpPr>
        <p:spPr bwMode="auto">
          <a:xfrm>
            <a:off x="2688997" y="2028275"/>
            <a:ext cx="1438828" cy="79598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accent6">
                <a:lumMod val="60000"/>
                <a:lumOff val="40000"/>
              </a:schemeClr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cxnSp>
        <p:nvCxnSpPr>
          <p:cNvPr id="106" name="직선 화살표 연결선 105"/>
          <p:cNvCxnSpPr>
            <a:stCxn id="83" idx="3"/>
            <a:endCxn id="79" idx="1"/>
          </p:cNvCxnSpPr>
          <p:nvPr/>
        </p:nvCxnSpPr>
        <p:spPr bwMode="auto">
          <a:xfrm flipV="1">
            <a:off x="2688997" y="2824258"/>
            <a:ext cx="1438828" cy="72671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accent6">
                <a:lumMod val="60000"/>
                <a:lumOff val="40000"/>
              </a:schemeClr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107" name="직사각형 106"/>
          <p:cNvSpPr/>
          <p:nvPr/>
        </p:nvSpPr>
        <p:spPr>
          <a:xfrm>
            <a:off x="2430338" y="2474163"/>
            <a:ext cx="135002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ko-KR" sz="8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1) </a:t>
            </a:r>
            <a:r>
              <a:rPr lang="ko-KR" altLang="en-US" sz="80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웹캠 </a:t>
            </a:r>
            <a:r>
              <a:rPr lang="ko-KR" altLang="en-US" sz="8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방송시작요청</a:t>
            </a:r>
            <a:endParaRPr lang="en-US" altLang="ko-KR" sz="800" dirty="0" smtClean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 algn="l"/>
            <a:r>
              <a:rPr lang="en-US" altLang="ko-KR" sz="8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2) SDP </a:t>
            </a:r>
            <a:r>
              <a:rPr lang="ko-KR" altLang="en-US" sz="80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제공</a:t>
            </a:r>
            <a:r>
              <a:rPr lang="en-US" altLang="ko-KR" sz="8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/</a:t>
            </a:r>
            <a:r>
              <a:rPr lang="ko-KR" altLang="en-US" sz="80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응답</a:t>
            </a:r>
            <a:endParaRPr lang="ko-KR" altLang="en-US" sz="800" dirty="0"/>
          </a:p>
        </p:txBody>
      </p:sp>
      <p:cxnSp>
        <p:nvCxnSpPr>
          <p:cNvPr id="108" name="직선 화살표 연결선 107"/>
          <p:cNvCxnSpPr>
            <a:stCxn id="79" idx="3"/>
            <a:endCxn id="96" idx="1"/>
          </p:cNvCxnSpPr>
          <p:nvPr/>
        </p:nvCxnSpPr>
        <p:spPr bwMode="auto">
          <a:xfrm flipV="1">
            <a:off x="5047113" y="2028274"/>
            <a:ext cx="1152128" cy="79598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accent6">
                <a:lumMod val="60000"/>
                <a:lumOff val="40000"/>
              </a:schemeClr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109" name="직사각형 108"/>
          <p:cNvSpPr/>
          <p:nvPr/>
        </p:nvSpPr>
        <p:spPr>
          <a:xfrm>
            <a:off x="4587469" y="2009589"/>
            <a:ext cx="135002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ko-KR" sz="8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3</a:t>
            </a:r>
            <a:r>
              <a:rPr lang="en-US" altLang="ko-KR" sz="8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) Media pipeline </a:t>
            </a:r>
            <a:r>
              <a:rPr lang="ko-KR" altLang="en-US" sz="80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생성</a:t>
            </a:r>
            <a:endParaRPr lang="en-US" altLang="ko-KR" sz="800" dirty="0" smtClean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 algn="l"/>
            <a:r>
              <a:rPr lang="en-US" altLang="ko-KR" sz="8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6) </a:t>
            </a:r>
            <a:r>
              <a:rPr lang="ko-KR" altLang="en-US" sz="80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미디어서버연동</a:t>
            </a:r>
            <a:endParaRPr lang="ko-KR" altLang="en-US" sz="800" dirty="0"/>
          </a:p>
        </p:txBody>
      </p:sp>
      <p:cxnSp>
        <p:nvCxnSpPr>
          <p:cNvPr id="110" name="직선 화살표 연결선 78"/>
          <p:cNvCxnSpPr>
            <a:stCxn id="82" idx="0"/>
            <a:endCxn id="96" idx="0"/>
          </p:cNvCxnSpPr>
          <p:nvPr/>
        </p:nvCxnSpPr>
        <p:spPr bwMode="auto">
          <a:xfrm rot="16200000" flipH="1">
            <a:off x="4457792" y="-460851"/>
            <a:ext cx="72007" cy="4330178"/>
          </a:xfrm>
          <a:prstGeom prst="bentConnector3">
            <a:avLst>
              <a:gd name="adj1" fmla="val -317469"/>
            </a:avLst>
          </a:prstGeom>
          <a:solidFill>
            <a:schemeClr val="accent1"/>
          </a:solidFill>
          <a:ln w="3810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11" name="직사각형 110"/>
          <p:cNvSpPr/>
          <p:nvPr/>
        </p:nvSpPr>
        <p:spPr>
          <a:xfrm>
            <a:off x="3818783" y="1172244"/>
            <a:ext cx="1804394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ko-KR" sz="8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4) </a:t>
            </a:r>
            <a:r>
              <a:rPr lang="ko-KR" altLang="en-US" sz="80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방송 송출 </a:t>
            </a:r>
            <a:r>
              <a:rPr lang="en-US" altLang="ko-KR" sz="8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(MEDIA/webRTC)</a:t>
            </a:r>
            <a:endParaRPr lang="ko-KR" altLang="en-US" sz="800" dirty="0"/>
          </a:p>
        </p:txBody>
      </p:sp>
      <p:sp>
        <p:nvSpPr>
          <p:cNvPr id="112" name="직사각형 111"/>
          <p:cNvSpPr/>
          <p:nvPr/>
        </p:nvSpPr>
        <p:spPr>
          <a:xfrm>
            <a:off x="3875307" y="3088946"/>
            <a:ext cx="1804394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ko-KR" sz="8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5) </a:t>
            </a:r>
            <a:r>
              <a:rPr lang="ko-KR" altLang="en-US" sz="80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미디어서버 연동 </a:t>
            </a:r>
            <a:r>
              <a:rPr lang="en-US" altLang="ko-KR" sz="8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SDP </a:t>
            </a:r>
            <a:r>
              <a:rPr lang="ko-KR" altLang="en-US" sz="80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생성</a:t>
            </a:r>
            <a:endParaRPr lang="ko-KR" altLang="en-US" sz="800" dirty="0"/>
          </a:p>
        </p:txBody>
      </p:sp>
      <p:sp>
        <p:nvSpPr>
          <p:cNvPr id="113" name="직사각형 112"/>
          <p:cNvSpPr/>
          <p:nvPr/>
        </p:nvSpPr>
        <p:spPr>
          <a:xfrm>
            <a:off x="5499919" y="2607428"/>
            <a:ext cx="1804394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ko-KR" sz="8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7) SDP </a:t>
            </a:r>
            <a:r>
              <a:rPr lang="ko-KR" altLang="en-US" sz="80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전달</a:t>
            </a:r>
            <a:endParaRPr lang="ko-KR" altLang="en-US" sz="800" dirty="0"/>
          </a:p>
        </p:txBody>
      </p:sp>
      <p:sp>
        <p:nvSpPr>
          <p:cNvPr id="114" name="직사각형 113"/>
          <p:cNvSpPr/>
          <p:nvPr/>
        </p:nvSpPr>
        <p:spPr>
          <a:xfrm>
            <a:off x="7308379" y="1782652"/>
            <a:ext cx="1804394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ko-KR" sz="8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8) </a:t>
            </a:r>
            <a:r>
              <a:rPr lang="ko-KR" altLang="en-US" sz="80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방송송출 </a:t>
            </a:r>
            <a:r>
              <a:rPr lang="en-US" altLang="ko-KR" sz="8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RTP </a:t>
            </a:r>
            <a:r>
              <a:rPr lang="ko-KR" altLang="en-US" sz="80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수신</a:t>
            </a:r>
            <a:endParaRPr lang="ko-KR" altLang="en-US" sz="800" dirty="0"/>
          </a:p>
        </p:txBody>
      </p:sp>
      <p:sp>
        <p:nvSpPr>
          <p:cNvPr id="115" name="직사각형 114"/>
          <p:cNvSpPr/>
          <p:nvPr/>
        </p:nvSpPr>
        <p:spPr>
          <a:xfrm>
            <a:off x="8342665" y="2499706"/>
            <a:ext cx="83650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ko-KR" sz="8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9</a:t>
            </a:r>
            <a:r>
              <a:rPr lang="en-US" altLang="ko-KR" sz="80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) </a:t>
            </a:r>
            <a:r>
              <a:rPr lang="ko-KR" altLang="en-US" sz="80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영상변환</a:t>
            </a:r>
            <a:endParaRPr lang="ko-KR" altLang="en-US" sz="800" dirty="0"/>
          </a:p>
        </p:txBody>
      </p:sp>
      <p:sp>
        <p:nvSpPr>
          <p:cNvPr id="116" name="직사각형 115"/>
          <p:cNvSpPr/>
          <p:nvPr/>
        </p:nvSpPr>
        <p:spPr>
          <a:xfrm>
            <a:off x="7317737" y="3676652"/>
            <a:ext cx="1107816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ko-KR" sz="8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10) </a:t>
            </a:r>
            <a:r>
              <a:rPr lang="ko-KR" altLang="en-US" sz="80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방송송출 </a:t>
            </a:r>
            <a:r>
              <a:rPr lang="en-US" altLang="ko-KR" sz="8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(RTSP)</a:t>
            </a:r>
            <a:endParaRPr lang="ko-KR" altLang="en-US" sz="800" dirty="0"/>
          </a:p>
        </p:txBody>
      </p:sp>
      <p:cxnSp>
        <p:nvCxnSpPr>
          <p:cNvPr id="117" name="직선 화살표 연결선 116"/>
          <p:cNvCxnSpPr>
            <a:stCxn id="64" idx="3"/>
            <a:endCxn id="79" idx="1"/>
          </p:cNvCxnSpPr>
          <p:nvPr/>
        </p:nvCxnSpPr>
        <p:spPr bwMode="auto">
          <a:xfrm flipV="1">
            <a:off x="1882427" y="2824258"/>
            <a:ext cx="2245398" cy="201192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accent6">
                <a:lumMod val="60000"/>
                <a:lumOff val="40000"/>
              </a:schemeClr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cxnSp>
        <p:nvCxnSpPr>
          <p:cNvPr id="118" name="직선 화살표 연결선 117"/>
          <p:cNvCxnSpPr>
            <a:stCxn id="66" idx="3"/>
            <a:endCxn id="79" idx="1"/>
          </p:cNvCxnSpPr>
          <p:nvPr/>
        </p:nvCxnSpPr>
        <p:spPr bwMode="auto">
          <a:xfrm flipV="1">
            <a:off x="1885529" y="2824258"/>
            <a:ext cx="2242296" cy="302003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accent6">
                <a:lumMod val="60000"/>
                <a:lumOff val="40000"/>
              </a:schemeClr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cxnSp>
        <p:nvCxnSpPr>
          <p:cNvPr id="119" name="직선 화살표 연결선 78"/>
          <p:cNvCxnSpPr>
            <a:stCxn id="85" idx="2"/>
            <a:endCxn id="83" idx="2"/>
          </p:cNvCxnSpPr>
          <p:nvPr/>
        </p:nvCxnSpPr>
        <p:spPr bwMode="auto">
          <a:xfrm rot="5400000" flipH="1">
            <a:off x="4489720" y="1738480"/>
            <a:ext cx="8152" cy="4330178"/>
          </a:xfrm>
          <a:prstGeom prst="bentConnector3">
            <a:avLst>
              <a:gd name="adj1" fmla="val -2804220"/>
            </a:avLst>
          </a:prstGeom>
          <a:solidFill>
            <a:schemeClr val="accent1"/>
          </a:solidFill>
          <a:ln w="38100" cap="flat" cmpd="sng" algn="ctr">
            <a:solidFill>
              <a:srgbClr val="FFC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5" name="직선 연결선 34"/>
          <p:cNvCxnSpPr/>
          <p:nvPr/>
        </p:nvCxnSpPr>
        <p:spPr bwMode="auto">
          <a:xfrm>
            <a:off x="3462937" y="3088946"/>
            <a:ext cx="0" cy="77980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120" name="직사각형 119"/>
          <p:cNvSpPr/>
          <p:nvPr/>
        </p:nvSpPr>
        <p:spPr>
          <a:xfrm>
            <a:off x="3479653" y="3683400"/>
            <a:ext cx="1107816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ko-KR" sz="8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11) </a:t>
            </a:r>
            <a:r>
              <a:rPr lang="ko-KR" altLang="en-US" sz="80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방송시청요청</a:t>
            </a:r>
            <a:endParaRPr lang="ko-KR" altLang="en-US" sz="800" dirty="0"/>
          </a:p>
        </p:txBody>
      </p:sp>
      <p:sp>
        <p:nvSpPr>
          <p:cNvPr id="121" name="직사각형 120"/>
          <p:cNvSpPr/>
          <p:nvPr/>
        </p:nvSpPr>
        <p:spPr>
          <a:xfrm>
            <a:off x="3694921" y="5373796"/>
            <a:ext cx="177484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ko-KR" sz="8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13b) </a:t>
            </a:r>
            <a:r>
              <a:rPr lang="ko-KR" altLang="en-US" sz="80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방송수신</a:t>
            </a:r>
            <a:r>
              <a:rPr lang="en-US" altLang="ko-KR" sz="8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(MEDIA/RTSP,RTMP)</a:t>
            </a:r>
            <a:endParaRPr lang="ko-KR" altLang="en-US" sz="800"/>
          </a:p>
        </p:txBody>
      </p:sp>
      <p:sp>
        <p:nvSpPr>
          <p:cNvPr id="122" name="직사각형 121"/>
          <p:cNvSpPr/>
          <p:nvPr/>
        </p:nvSpPr>
        <p:spPr>
          <a:xfrm>
            <a:off x="3725694" y="6381908"/>
            <a:ext cx="146706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ko-KR" sz="8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13c) </a:t>
            </a:r>
            <a:r>
              <a:rPr lang="ko-KR" altLang="en-US" sz="80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방송수신</a:t>
            </a:r>
            <a:r>
              <a:rPr lang="en-US" altLang="ko-KR" sz="8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(MEDIA/HLS)</a:t>
            </a:r>
            <a:endParaRPr lang="ko-KR" altLang="en-US" sz="800"/>
          </a:p>
        </p:txBody>
      </p:sp>
      <p:cxnSp>
        <p:nvCxnSpPr>
          <p:cNvPr id="123" name="직선 화살표 연결선 122"/>
          <p:cNvCxnSpPr>
            <a:stCxn id="85" idx="1"/>
          </p:cNvCxnSpPr>
          <p:nvPr/>
        </p:nvCxnSpPr>
        <p:spPr bwMode="auto">
          <a:xfrm flipH="1" flipV="1">
            <a:off x="5065261" y="2809384"/>
            <a:ext cx="1133980" cy="81022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accent6">
                <a:lumMod val="60000"/>
                <a:lumOff val="40000"/>
              </a:schemeClr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124" name="직사각형 123"/>
          <p:cNvSpPr/>
          <p:nvPr/>
        </p:nvSpPr>
        <p:spPr>
          <a:xfrm>
            <a:off x="5062295" y="3439288"/>
            <a:ext cx="1107816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ko-KR" sz="8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12) </a:t>
            </a:r>
            <a:r>
              <a:rPr lang="ko-KR" altLang="en-US" sz="80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영상재생요청</a:t>
            </a:r>
            <a:endParaRPr lang="ko-KR" altLang="en-US" sz="800" dirty="0"/>
          </a:p>
        </p:txBody>
      </p:sp>
      <p:grpSp>
        <p:nvGrpSpPr>
          <p:cNvPr id="125" name="그룹 124"/>
          <p:cNvGrpSpPr/>
          <p:nvPr/>
        </p:nvGrpSpPr>
        <p:grpSpPr>
          <a:xfrm>
            <a:off x="8775149" y="5735577"/>
            <a:ext cx="863659" cy="646331"/>
            <a:chOff x="8692483" y="3507565"/>
            <a:chExt cx="863659" cy="646331"/>
          </a:xfrm>
        </p:grpSpPr>
        <p:cxnSp>
          <p:nvCxnSpPr>
            <p:cNvPr id="126" name="직선 화살표 연결선 125"/>
            <p:cNvCxnSpPr/>
            <p:nvPr/>
          </p:nvCxnSpPr>
          <p:spPr bwMode="auto">
            <a:xfrm flipH="1">
              <a:off x="8781106" y="3653592"/>
              <a:ext cx="180000" cy="4285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accent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27" name="직선 화살표 연결선 126"/>
            <p:cNvCxnSpPr/>
            <p:nvPr/>
          </p:nvCxnSpPr>
          <p:spPr bwMode="auto">
            <a:xfrm flipH="1">
              <a:off x="8781106" y="4026687"/>
              <a:ext cx="180000" cy="4285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28" name="직선 화살표 연결선 127"/>
            <p:cNvCxnSpPr/>
            <p:nvPr/>
          </p:nvCxnSpPr>
          <p:spPr bwMode="auto">
            <a:xfrm flipH="1">
              <a:off x="8781106" y="3825252"/>
              <a:ext cx="180000" cy="4285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29" name="직사각형 128"/>
            <p:cNvSpPr/>
            <p:nvPr/>
          </p:nvSpPr>
          <p:spPr>
            <a:xfrm>
              <a:off x="8961107" y="3507565"/>
              <a:ext cx="595035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lang="en-US" altLang="ko-KR" sz="800" dirty="0" smtClean="0">
                  <a:latin typeface="나눔고딕코딩" panose="020D0009000000000000" pitchFamily="49" charset="-127"/>
                  <a:ea typeface="나눔고딕코딩" panose="020D0009000000000000" pitchFamily="49" charset="-127"/>
                </a:rPr>
                <a:t>Media/RX</a:t>
              </a:r>
            </a:p>
            <a:p>
              <a:pPr algn="l">
                <a:lnSpc>
                  <a:spcPct val="150000"/>
                </a:lnSpc>
              </a:pPr>
              <a:r>
                <a:rPr lang="en-US" altLang="ko-KR" sz="800" dirty="0" smtClean="0">
                  <a:latin typeface="나눔고딕코딩" panose="020D0009000000000000" pitchFamily="49" charset="-127"/>
                  <a:ea typeface="나눔고딕코딩" panose="020D0009000000000000" pitchFamily="49" charset="-127"/>
                </a:rPr>
                <a:t>Media/TX</a:t>
              </a:r>
            </a:p>
            <a:p>
              <a:pPr algn="l">
                <a:lnSpc>
                  <a:spcPct val="150000"/>
                </a:lnSpc>
              </a:pPr>
              <a:r>
                <a:rPr lang="en-US" altLang="ko-KR" sz="800" dirty="0" smtClean="0">
                  <a:latin typeface="나눔고딕코딩" panose="020D0009000000000000" pitchFamily="49" charset="-127"/>
                  <a:ea typeface="나눔고딕코딩" panose="020D0009000000000000" pitchFamily="49" charset="-127"/>
                </a:rPr>
                <a:t>signal</a:t>
              </a:r>
            </a:p>
          </p:txBody>
        </p:sp>
        <p:sp>
          <p:nvSpPr>
            <p:cNvPr id="130" name="직사각형 129"/>
            <p:cNvSpPr/>
            <p:nvPr/>
          </p:nvSpPr>
          <p:spPr bwMode="auto">
            <a:xfrm>
              <a:off x="8692483" y="3507565"/>
              <a:ext cx="863659" cy="646331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4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  <a:ea typeface="HY헤드라인M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47215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Line 81"/>
          <p:cNvSpPr>
            <a:spLocks noChangeShapeType="1"/>
          </p:cNvSpPr>
          <p:nvPr/>
        </p:nvSpPr>
        <p:spPr bwMode="auto">
          <a:xfrm>
            <a:off x="452406" y="1190218"/>
            <a:ext cx="2246241" cy="0"/>
          </a:xfrm>
          <a:prstGeom prst="line">
            <a:avLst/>
          </a:prstGeom>
          <a:noFill/>
          <a:ln w="3175">
            <a:solidFill>
              <a:srgbClr val="000000"/>
            </a:solidFill>
            <a:round/>
            <a:headEnd/>
            <a:tailEnd/>
          </a:ln>
          <a:effectLst/>
        </p:spPr>
        <p:txBody>
          <a:bodyPr lIns="90000" tIns="46800" rIns="90000" bIns="46800" anchor="ctr"/>
          <a:lstStyle/>
          <a:p>
            <a:pPr>
              <a:defRPr/>
            </a:pP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95" name="Rectangle 82"/>
          <p:cNvSpPr>
            <a:spLocks noChangeArrowheads="1"/>
          </p:cNvSpPr>
          <p:nvPr/>
        </p:nvSpPr>
        <p:spPr bwMode="auto">
          <a:xfrm>
            <a:off x="447644" y="878768"/>
            <a:ext cx="1985076" cy="310101"/>
          </a:xfrm>
          <a:prstGeom prst="rect">
            <a:avLst/>
          </a:prstGeom>
          <a:solidFill>
            <a:srgbClr val="EAEAEA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 lIns="36000" tIns="46800" rIns="36000" bIns="46800" anchor="ctr"/>
          <a:lstStyle/>
          <a:p>
            <a:r>
              <a:rPr lang="ko-KR" altLang="en-US" dirty="0" smtClean="0">
                <a:solidFill>
                  <a:srgbClr val="000000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라이브 방송 녹화</a:t>
            </a:r>
            <a:endParaRPr lang="ko-KR" altLang="en-US" dirty="0">
              <a:solidFill>
                <a:srgbClr val="000000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105" name="Rectangle 2"/>
          <p:cNvSpPr>
            <a:spLocks noChangeArrowheads="1"/>
          </p:cNvSpPr>
          <p:nvPr/>
        </p:nvSpPr>
        <p:spPr bwMode="auto">
          <a:xfrm>
            <a:off x="273050" y="183456"/>
            <a:ext cx="4054475" cy="3077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lIns="0" tIns="0" rIns="0" bIns="0" anchor="ctr">
            <a:spAutoFit/>
          </a:bodyPr>
          <a:lstStyle/>
          <a:p>
            <a:pPr marL="304800" indent="-304800" algn="l"/>
            <a:r>
              <a:rPr lang="ko-KR" altLang="en-US" sz="2000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서비스 절차 </a:t>
            </a:r>
            <a:endParaRPr lang="en-US" altLang="ko-KR" sz="2000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42" name="직사각형 41"/>
          <p:cNvSpPr/>
          <p:nvPr/>
        </p:nvSpPr>
        <p:spPr bwMode="auto">
          <a:xfrm>
            <a:off x="632520" y="1605005"/>
            <a:ext cx="288032" cy="2763058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8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webRTC </a:t>
            </a:r>
            <a:r>
              <a:rPr lang="ko-KR" altLang="en-US" sz="80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지원 단말</a:t>
            </a:r>
            <a:r>
              <a:rPr lang="en-US" altLang="ko-KR" sz="8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/</a:t>
            </a:r>
            <a:r>
              <a:rPr lang="ko-KR" altLang="en-US" sz="80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브라우져</a:t>
            </a:r>
            <a:endParaRPr kumimoji="1" lang="ko-KR" altLang="en-US" sz="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50" name="직사각형 49"/>
          <p:cNvSpPr/>
          <p:nvPr/>
        </p:nvSpPr>
        <p:spPr bwMode="auto">
          <a:xfrm>
            <a:off x="1158681" y="1605005"/>
            <a:ext cx="8020484" cy="2763058"/>
          </a:xfrm>
          <a:prstGeom prst="rect">
            <a:avLst/>
          </a:prstGeom>
          <a:solidFill>
            <a:srgbClr val="F8F8F8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171450" marR="0" indent="-171450" algn="l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1" lang="ko-KR" altLang="en-US" sz="9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1246263" y="1659182"/>
            <a:ext cx="669439" cy="720079"/>
            <a:chOff x="-1242592" y="3573016"/>
            <a:chExt cx="669439" cy="720079"/>
          </a:xfrm>
        </p:grpSpPr>
        <p:sp>
          <p:nvSpPr>
            <p:cNvPr id="58" name="직사각형 57"/>
            <p:cNvSpPr/>
            <p:nvPr/>
          </p:nvSpPr>
          <p:spPr bwMode="auto">
            <a:xfrm>
              <a:off x="-1242590" y="3573016"/>
              <a:ext cx="669437" cy="218181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800" dirty="0" smtClean="0">
                  <a:latin typeface="나눔고딕코딩" panose="020D0009000000000000" pitchFamily="49" charset="-127"/>
                  <a:ea typeface="나눔고딕코딩" panose="020D0009000000000000" pitchFamily="49" charset="-127"/>
                </a:rPr>
                <a:t>Chrome</a:t>
              </a:r>
              <a:endParaRPr kumimoji="1" lang="ko-KR" altLang="en-US" sz="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나눔고딕코딩" panose="020D0009000000000000" pitchFamily="49" charset="-127"/>
                <a:ea typeface="나눔고딕코딩" panose="020D0009000000000000" pitchFamily="49" charset="-127"/>
              </a:endParaRPr>
            </a:p>
          </p:txBody>
        </p:sp>
        <p:sp>
          <p:nvSpPr>
            <p:cNvPr id="61" name="직사각형 60"/>
            <p:cNvSpPr/>
            <p:nvPr/>
          </p:nvSpPr>
          <p:spPr bwMode="auto">
            <a:xfrm>
              <a:off x="-1242591" y="3823965"/>
              <a:ext cx="669437" cy="218181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800" dirty="0" smtClean="0">
                  <a:latin typeface="나눔고딕코딩" panose="020D0009000000000000" pitchFamily="49" charset="-127"/>
                  <a:ea typeface="나눔고딕코딩" panose="020D0009000000000000" pitchFamily="49" charset="-127"/>
                </a:rPr>
                <a:t>Firefox</a:t>
              </a:r>
              <a:endParaRPr kumimoji="1" lang="ko-KR" altLang="en-US" sz="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나눔고딕코딩" panose="020D0009000000000000" pitchFamily="49" charset="-127"/>
                <a:ea typeface="나눔고딕코딩" panose="020D0009000000000000" pitchFamily="49" charset="-127"/>
              </a:endParaRPr>
            </a:p>
          </p:txBody>
        </p:sp>
        <p:sp>
          <p:nvSpPr>
            <p:cNvPr id="62" name="직사각형 61"/>
            <p:cNvSpPr/>
            <p:nvPr/>
          </p:nvSpPr>
          <p:spPr bwMode="auto">
            <a:xfrm>
              <a:off x="-1242592" y="4074914"/>
              <a:ext cx="669437" cy="218181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800" dirty="0" smtClean="0">
                  <a:latin typeface="나눔고딕코딩" panose="020D0009000000000000" pitchFamily="49" charset="-127"/>
                  <a:ea typeface="나눔고딕코딩" panose="020D0009000000000000" pitchFamily="49" charset="-127"/>
                </a:rPr>
                <a:t>Opera</a:t>
              </a:r>
              <a:endParaRPr kumimoji="1" lang="ko-KR" altLang="en-US" sz="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나눔고딕코딩" panose="020D0009000000000000" pitchFamily="49" charset="-127"/>
                <a:ea typeface="나눔고딕코딩" panose="020D0009000000000000" pitchFamily="49" charset="-127"/>
              </a:endParaRPr>
            </a:p>
          </p:txBody>
        </p:sp>
      </p:grpSp>
      <p:sp>
        <p:nvSpPr>
          <p:cNvPr id="79" name="직사각형 78"/>
          <p:cNvSpPr/>
          <p:nvPr/>
        </p:nvSpPr>
        <p:spPr bwMode="auto">
          <a:xfrm>
            <a:off x="4127825" y="2536226"/>
            <a:ext cx="919288" cy="576064"/>
          </a:xfrm>
          <a:prstGeom prst="rect">
            <a:avLst/>
          </a:prstGeom>
          <a:solidFill>
            <a:srgbClr val="9AB9CE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8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어플리케이션서버</a:t>
            </a:r>
            <a:endParaRPr kumimoji="1" lang="ko-KR" altLang="en-US" sz="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pic>
        <p:nvPicPr>
          <p:cNvPr id="82" name="그림 8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8417" y="1668235"/>
            <a:ext cx="720580" cy="72007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4" name="직사각형 83"/>
          <p:cNvSpPr/>
          <p:nvPr/>
        </p:nvSpPr>
        <p:spPr bwMode="auto">
          <a:xfrm>
            <a:off x="7423377" y="2536226"/>
            <a:ext cx="919288" cy="576064"/>
          </a:xfrm>
          <a:prstGeom prst="rect">
            <a:avLst/>
          </a:prstGeom>
          <a:solidFill>
            <a:srgbClr val="9AB9CE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8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미디어변환서버</a:t>
            </a:r>
            <a:endParaRPr kumimoji="1" lang="ko-KR" altLang="en-US" sz="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85" name="직사각형 84"/>
          <p:cNvSpPr/>
          <p:nvPr/>
        </p:nvSpPr>
        <p:spPr bwMode="auto">
          <a:xfrm>
            <a:off x="6199241" y="3331581"/>
            <a:ext cx="919288" cy="576064"/>
          </a:xfrm>
          <a:prstGeom prst="rect">
            <a:avLst/>
          </a:prstGeom>
          <a:solidFill>
            <a:srgbClr val="9AB9CE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8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미디어저장소</a:t>
            </a:r>
            <a:endParaRPr lang="en-US" altLang="ko-KR" sz="800" dirty="0" smtClean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96" name="직사각형 95"/>
          <p:cNvSpPr/>
          <p:nvPr/>
        </p:nvSpPr>
        <p:spPr bwMode="auto">
          <a:xfrm>
            <a:off x="6199241" y="1740242"/>
            <a:ext cx="919288" cy="576064"/>
          </a:xfrm>
          <a:prstGeom prst="rect">
            <a:avLst/>
          </a:prstGeom>
          <a:solidFill>
            <a:srgbClr val="9AB9CE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8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미디어서버</a:t>
            </a:r>
            <a:r>
              <a:rPr lang="en-US" altLang="ko-KR" sz="8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/webRTC</a:t>
            </a:r>
          </a:p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(RX)</a:t>
            </a:r>
            <a:endParaRPr kumimoji="1" lang="ko-KR" altLang="en-US" sz="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cxnSp>
        <p:nvCxnSpPr>
          <p:cNvPr id="102" name="직선 화살표 연결선 78"/>
          <p:cNvCxnSpPr>
            <a:stCxn id="84" idx="2"/>
            <a:endCxn id="85" idx="3"/>
          </p:cNvCxnSpPr>
          <p:nvPr/>
        </p:nvCxnSpPr>
        <p:spPr bwMode="auto">
          <a:xfrm rot="5400000">
            <a:off x="7247114" y="2983705"/>
            <a:ext cx="507323" cy="764492"/>
          </a:xfrm>
          <a:prstGeom prst="bentConnector2">
            <a:avLst/>
          </a:prstGeom>
          <a:solidFill>
            <a:schemeClr val="accent1"/>
          </a:solidFill>
          <a:ln w="38100" cap="flat" cmpd="sng" algn="ctr">
            <a:solidFill>
              <a:srgbClr val="FFC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3" name="직선 화살표 연결선 102"/>
          <p:cNvCxnSpPr>
            <a:stCxn id="79" idx="3"/>
            <a:endCxn id="84" idx="1"/>
          </p:cNvCxnSpPr>
          <p:nvPr/>
        </p:nvCxnSpPr>
        <p:spPr bwMode="auto">
          <a:xfrm>
            <a:off x="5047113" y="2824258"/>
            <a:ext cx="2376264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accent6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4" name="직선 화살표 연결선 103"/>
          <p:cNvCxnSpPr>
            <a:stCxn id="82" idx="3"/>
            <a:endCxn id="79" idx="1"/>
          </p:cNvCxnSpPr>
          <p:nvPr/>
        </p:nvCxnSpPr>
        <p:spPr bwMode="auto">
          <a:xfrm>
            <a:off x="2688997" y="2028275"/>
            <a:ext cx="1438828" cy="79598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accent6">
                <a:lumMod val="60000"/>
                <a:lumOff val="40000"/>
              </a:schemeClr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107" name="직사각형 106"/>
          <p:cNvSpPr/>
          <p:nvPr/>
        </p:nvSpPr>
        <p:spPr>
          <a:xfrm>
            <a:off x="2430338" y="2474163"/>
            <a:ext cx="135002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ko-KR" sz="8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1) </a:t>
            </a:r>
            <a:r>
              <a:rPr lang="ko-KR" altLang="en-US" sz="80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웹캠 </a:t>
            </a:r>
            <a:r>
              <a:rPr lang="ko-KR" altLang="en-US" sz="8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방송시작요청</a:t>
            </a:r>
            <a:endParaRPr lang="en-US" altLang="ko-KR" sz="800" dirty="0" smtClean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 algn="l"/>
            <a:r>
              <a:rPr lang="en-US" altLang="ko-KR" sz="8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2) SDP </a:t>
            </a:r>
            <a:r>
              <a:rPr lang="ko-KR" altLang="en-US" sz="80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제공</a:t>
            </a:r>
            <a:r>
              <a:rPr lang="en-US" altLang="ko-KR" sz="8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/</a:t>
            </a:r>
            <a:r>
              <a:rPr lang="ko-KR" altLang="en-US" sz="80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응답</a:t>
            </a:r>
            <a:endParaRPr lang="en-US" altLang="ko-KR" sz="800" dirty="0" smtClean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 algn="l"/>
            <a:endParaRPr lang="en-US" altLang="ko-KR" sz="8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 algn="l"/>
            <a:r>
              <a:rPr lang="en-US" altLang="ko-KR" sz="8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5</a:t>
            </a:r>
            <a:r>
              <a:rPr lang="en-US" altLang="ko-KR" sz="8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) </a:t>
            </a:r>
            <a:r>
              <a:rPr lang="ko-KR" altLang="en-US" sz="80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녹화시작요청</a:t>
            </a:r>
            <a:endParaRPr lang="en-US" altLang="ko-KR" sz="800" dirty="0" smtClean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 algn="l"/>
            <a:r>
              <a:rPr lang="en-US" altLang="ko-KR" sz="8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7</a:t>
            </a:r>
            <a:r>
              <a:rPr lang="en-US" altLang="ko-KR" sz="8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) </a:t>
            </a:r>
            <a:r>
              <a:rPr lang="ko-KR" altLang="en-US" sz="80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녹화종료요청</a:t>
            </a:r>
            <a:endParaRPr lang="ko-KR" altLang="en-US" sz="800" dirty="0"/>
          </a:p>
        </p:txBody>
      </p:sp>
      <p:cxnSp>
        <p:nvCxnSpPr>
          <p:cNvPr id="108" name="직선 화살표 연결선 107"/>
          <p:cNvCxnSpPr>
            <a:stCxn id="79" idx="3"/>
            <a:endCxn id="96" idx="1"/>
          </p:cNvCxnSpPr>
          <p:nvPr/>
        </p:nvCxnSpPr>
        <p:spPr bwMode="auto">
          <a:xfrm flipV="1">
            <a:off x="5047113" y="2028274"/>
            <a:ext cx="1152128" cy="79598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accent6">
                <a:lumMod val="60000"/>
                <a:lumOff val="40000"/>
              </a:schemeClr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109" name="직사각형 108"/>
          <p:cNvSpPr/>
          <p:nvPr/>
        </p:nvSpPr>
        <p:spPr>
          <a:xfrm>
            <a:off x="4359151" y="1955600"/>
            <a:ext cx="17181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ko-KR" sz="8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3</a:t>
            </a:r>
            <a:r>
              <a:rPr lang="en-US" altLang="ko-KR" sz="8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) Media pipeline </a:t>
            </a:r>
            <a:r>
              <a:rPr lang="ko-KR" altLang="en-US" sz="80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생성</a:t>
            </a:r>
            <a:endParaRPr lang="en-US" altLang="ko-KR" sz="800" dirty="0" smtClean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 algn="l"/>
            <a:r>
              <a:rPr lang="en-US" altLang="ko-KR" sz="8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6</a:t>
            </a:r>
            <a:r>
              <a:rPr lang="en-US" altLang="ko-KR" sz="8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) </a:t>
            </a:r>
            <a:r>
              <a:rPr lang="ko-KR" altLang="en-US" sz="80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녹화파일 생성 </a:t>
            </a:r>
            <a:r>
              <a:rPr lang="en-US" altLang="ko-KR" sz="8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(*.webm)</a:t>
            </a:r>
          </a:p>
          <a:p>
            <a:pPr algn="l"/>
            <a:r>
              <a:rPr lang="en-US" altLang="ko-KR" sz="8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8</a:t>
            </a:r>
            <a:r>
              <a:rPr lang="en-US" altLang="ko-KR" sz="8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) </a:t>
            </a:r>
            <a:r>
              <a:rPr lang="ko-KR" altLang="en-US" sz="80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녹화완료</a:t>
            </a:r>
            <a:endParaRPr lang="ko-KR" altLang="en-US" sz="800" dirty="0"/>
          </a:p>
        </p:txBody>
      </p:sp>
      <p:cxnSp>
        <p:nvCxnSpPr>
          <p:cNvPr id="110" name="직선 화살표 연결선 78"/>
          <p:cNvCxnSpPr>
            <a:stCxn id="82" idx="0"/>
            <a:endCxn id="96" idx="0"/>
          </p:cNvCxnSpPr>
          <p:nvPr/>
        </p:nvCxnSpPr>
        <p:spPr bwMode="auto">
          <a:xfrm rot="16200000" flipH="1">
            <a:off x="4457792" y="-460851"/>
            <a:ext cx="72007" cy="4330178"/>
          </a:xfrm>
          <a:prstGeom prst="bentConnector3">
            <a:avLst>
              <a:gd name="adj1" fmla="val -317469"/>
            </a:avLst>
          </a:prstGeom>
          <a:solidFill>
            <a:schemeClr val="accent1"/>
          </a:solidFill>
          <a:ln w="3810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11" name="직사각형 110"/>
          <p:cNvSpPr/>
          <p:nvPr/>
        </p:nvSpPr>
        <p:spPr>
          <a:xfrm>
            <a:off x="3818783" y="1172244"/>
            <a:ext cx="1804394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ko-KR" sz="8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4) </a:t>
            </a:r>
            <a:r>
              <a:rPr lang="ko-KR" altLang="en-US" sz="80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방송 송출 </a:t>
            </a:r>
            <a:r>
              <a:rPr lang="en-US" altLang="ko-KR" sz="8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(MEDIA/webRTC)</a:t>
            </a:r>
            <a:endParaRPr lang="ko-KR" altLang="en-US" sz="800" dirty="0"/>
          </a:p>
        </p:txBody>
      </p:sp>
      <p:sp>
        <p:nvSpPr>
          <p:cNvPr id="113" name="직사각형 112"/>
          <p:cNvSpPr/>
          <p:nvPr/>
        </p:nvSpPr>
        <p:spPr>
          <a:xfrm>
            <a:off x="5499919" y="2607428"/>
            <a:ext cx="1804394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ko-KR" sz="80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9)</a:t>
            </a:r>
            <a:r>
              <a:rPr lang="en-US" altLang="ko-KR" sz="80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ko-KR" altLang="en-US" sz="80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미디어변환요청</a:t>
            </a:r>
            <a:endParaRPr lang="ko-KR" altLang="en-US" sz="800" dirty="0"/>
          </a:p>
        </p:txBody>
      </p:sp>
      <p:sp>
        <p:nvSpPr>
          <p:cNvPr id="115" name="직사각형 114"/>
          <p:cNvSpPr/>
          <p:nvPr/>
        </p:nvSpPr>
        <p:spPr>
          <a:xfrm>
            <a:off x="8342665" y="2499706"/>
            <a:ext cx="95556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ko-KR" sz="8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10) </a:t>
            </a:r>
            <a:r>
              <a:rPr lang="ko-KR" altLang="en-US" sz="80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미디어변환</a:t>
            </a:r>
            <a:r>
              <a:rPr lang="ko-KR" altLang="en-US" sz="80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en-US" altLang="ko-KR" sz="8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*.webm</a:t>
            </a:r>
            <a:r>
              <a:rPr lang="ko-KR" altLang="en-US" sz="80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en-US" altLang="ko-KR" sz="8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-&gt; *.mp4</a:t>
            </a:r>
            <a:endParaRPr lang="ko-KR" altLang="en-US" sz="800" dirty="0"/>
          </a:p>
        </p:txBody>
      </p:sp>
      <p:sp>
        <p:nvSpPr>
          <p:cNvPr id="116" name="직사각형 115"/>
          <p:cNvSpPr/>
          <p:nvPr/>
        </p:nvSpPr>
        <p:spPr>
          <a:xfrm>
            <a:off x="7317737" y="3676652"/>
            <a:ext cx="1107816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ko-KR" sz="8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11) </a:t>
            </a:r>
            <a:r>
              <a:rPr lang="ko-KR" altLang="en-US" sz="80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미디어저장</a:t>
            </a:r>
            <a:endParaRPr lang="ko-KR" altLang="en-US" sz="800" dirty="0"/>
          </a:p>
        </p:txBody>
      </p:sp>
      <p:grpSp>
        <p:nvGrpSpPr>
          <p:cNvPr id="52" name="그룹 51"/>
          <p:cNvGrpSpPr/>
          <p:nvPr/>
        </p:nvGrpSpPr>
        <p:grpSpPr>
          <a:xfrm>
            <a:off x="8290657" y="4464093"/>
            <a:ext cx="863659" cy="646331"/>
            <a:chOff x="8692483" y="3507565"/>
            <a:chExt cx="863659" cy="646331"/>
          </a:xfrm>
        </p:grpSpPr>
        <p:cxnSp>
          <p:nvCxnSpPr>
            <p:cNvPr id="53" name="직선 화살표 연결선 52"/>
            <p:cNvCxnSpPr/>
            <p:nvPr/>
          </p:nvCxnSpPr>
          <p:spPr bwMode="auto">
            <a:xfrm flipH="1">
              <a:off x="8781106" y="3653592"/>
              <a:ext cx="180000" cy="4285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accent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4" name="직선 화살표 연결선 53"/>
            <p:cNvCxnSpPr/>
            <p:nvPr/>
          </p:nvCxnSpPr>
          <p:spPr bwMode="auto">
            <a:xfrm flipH="1">
              <a:off x="8781106" y="4026687"/>
              <a:ext cx="180000" cy="4285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5" name="직선 화살표 연결선 54"/>
            <p:cNvCxnSpPr/>
            <p:nvPr/>
          </p:nvCxnSpPr>
          <p:spPr bwMode="auto">
            <a:xfrm flipH="1">
              <a:off x="8781106" y="3825252"/>
              <a:ext cx="180000" cy="4285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56" name="직사각형 55"/>
            <p:cNvSpPr/>
            <p:nvPr/>
          </p:nvSpPr>
          <p:spPr>
            <a:xfrm>
              <a:off x="8961107" y="3507565"/>
              <a:ext cx="595035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lang="en-US" altLang="ko-KR" sz="800" dirty="0" smtClean="0">
                  <a:latin typeface="나눔고딕코딩" panose="020D0009000000000000" pitchFamily="49" charset="-127"/>
                  <a:ea typeface="나눔고딕코딩" panose="020D0009000000000000" pitchFamily="49" charset="-127"/>
                </a:rPr>
                <a:t>Media/RX</a:t>
              </a:r>
            </a:p>
            <a:p>
              <a:pPr algn="l">
                <a:lnSpc>
                  <a:spcPct val="150000"/>
                </a:lnSpc>
              </a:pPr>
              <a:r>
                <a:rPr lang="en-US" altLang="ko-KR" sz="800" dirty="0" smtClean="0">
                  <a:latin typeface="나눔고딕코딩" panose="020D0009000000000000" pitchFamily="49" charset="-127"/>
                  <a:ea typeface="나눔고딕코딩" panose="020D0009000000000000" pitchFamily="49" charset="-127"/>
                </a:rPr>
                <a:t>File I/O</a:t>
              </a:r>
            </a:p>
            <a:p>
              <a:pPr algn="l">
                <a:lnSpc>
                  <a:spcPct val="150000"/>
                </a:lnSpc>
              </a:pPr>
              <a:r>
                <a:rPr lang="en-US" altLang="ko-KR" sz="800" dirty="0" smtClean="0">
                  <a:latin typeface="나눔고딕코딩" panose="020D0009000000000000" pitchFamily="49" charset="-127"/>
                  <a:ea typeface="나눔고딕코딩" panose="020D0009000000000000" pitchFamily="49" charset="-127"/>
                </a:rPr>
                <a:t>signal</a:t>
              </a:r>
            </a:p>
          </p:txBody>
        </p:sp>
        <p:sp>
          <p:nvSpPr>
            <p:cNvPr id="57" name="직사각형 56"/>
            <p:cNvSpPr/>
            <p:nvPr/>
          </p:nvSpPr>
          <p:spPr bwMode="auto">
            <a:xfrm>
              <a:off x="8692483" y="3507565"/>
              <a:ext cx="863659" cy="646331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4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  <a:ea typeface="HY헤드라인M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7007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Line 81"/>
          <p:cNvSpPr>
            <a:spLocks noChangeShapeType="1"/>
          </p:cNvSpPr>
          <p:nvPr/>
        </p:nvSpPr>
        <p:spPr bwMode="auto">
          <a:xfrm>
            <a:off x="452406" y="1190218"/>
            <a:ext cx="2246241" cy="0"/>
          </a:xfrm>
          <a:prstGeom prst="line">
            <a:avLst/>
          </a:prstGeom>
          <a:noFill/>
          <a:ln w="3175">
            <a:solidFill>
              <a:srgbClr val="000000"/>
            </a:solidFill>
            <a:round/>
            <a:headEnd/>
            <a:tailEnd/>
          </a:ln>
          <a:effectLst/>
        </p:spPr>
        <p:txBody>
          <a:bodyPr lIns="90000" tIns="46800" rIns="90000" bIns="46800" anchor="ctr"/>
          <a:lstStyle/>
          <a:p>
            <a:pPr>
              <a:defRPr/>
            </a:pP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95" name="Rectangle 82"/>
          <p:cNvSpPr>
            <a:spLocks noChangeArrowheads="1"/>
          </p:cNvSpPr>
          <p:nvPr/>
        </p:nvSpPr>
        <p:spPr bwMode="auto">
          <a:xfrm>
            <a:off x="447644" y="878768"/>
            <a:ext cx="1985076" cy="310101"/>
          </a:xfrm>
          <a:prstGeom prst="rect">
            <a:avLst/>
          </a:prstGeom>
          <a:solidFill>
            <a:srgbClr val="EAEAEA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 lIns="36000" tIns="46800" rIns="36000" bIns="46800" anchor="ctr"/>
          <a:lstStyle/>
          <a:p>
            <a:r>
              <a:rPr lang="ko-KR" altLang="en-US" dirty="0" smtClean="0">
                <a:solidFill>
                  <a:srgbClr val="000000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녹화파일 라이브 방송</a:t>
            </a:r>
            <a:endParaRPr lang="ko-KR" altLang="en-US" dirty="0">
              <a:solidFill>
                <a:srgbClr val="000000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105" name="Rectangle 2"/>
          <p:cNvSpPr>
            <a:spLocks noChangeArrowheads="1"/>
          </p:cNvSpPr>
          <p:nvPr/>
        </p:nvSpPr>
        <p:spPr bwMode="auto">
          <a:xfrm>
            <a:off x="273050" y="183456"/>
            <a:ext cx="4054475" cy="3077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lIns="0" tIns="0" rIns="0" bIns="0" anchor="ctr">
            <a:spAutoFit/>
          </a:bodyPr>
          <a:lstStyle/>
          <a:p>
            <a:pPr marL="304800" indent="-304800" algn="l"/>
            <a:r>
              <a:rPr lang="ko-KR" altLang="en-US" sz="2000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서비스 절차 </a:t>
            </a:r>
            <a:endParaRPr lang="en-US" altLang="ko-KR" sz="2000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42" name="직사각형 41"/>
          <p:cNvSpPr/>
          <p:nvPr/>
        </p:nvSpPr>
        <p:spPr bwMode="auto">
          <a:xfrm>
            <a:off x="632520" y="1605005"/>
            <a:ext cx="288032" cy="2763058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8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webRTC </a:t>
            </a:r>
            <a:r>
              <a:rPr lang="ko-KR" altLang="en-US" sz="80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지원 단말</a:t>
            </a:r>
            <a:r>
              <a:rPr lang="en-US" altLang="ko-KR" sz="8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/</a:t>
            </a:r>
            <a:r>
              <a:rPr lang="ko-KR" altLang="en-US" sz="80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브라우져</a:t>
            </a:r>
            <a:endParaRPr kumimoji="1" lang="ko-KR" altLang="en-US" sz="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43" name="직사각형 42"/>
          <p:cNvSpPr/>
          <p:nvPr/>
        </p:nvSpPr>
        <p:spPr bwMode="auto">
          <a:xfrm>
            <a:off x="632520" y="4492438"/>
            <a:ext cx="288032" cy="2104914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8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webRTC </a:t>
            </a:r>
            <a:r>
              <a:rPr lang="ko-KR" altLang="en-US" sz="800" smtClean="0">
                <a:solidFill>
                  <a:srgbClr val="FF0000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미지원</a:t>
            </a:r>
            <a:r>
              <a:rPr lang="ko-KR" altLang="en-US" sz="80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단말</a:t>
            </a:r>
            <a:r>
              <a:rPr lang="en-US" altLang="ko-KR" sz="8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/</a:t>
            </a:r>
            <a:r>
              <a:rPr lang="ko-KR" altLang="en-US" sz="80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브라우져</a:t>
            </a:r>
            <a:endParaRPr kumimoji="1" lang="ko-KR" altLang="en-US" sz="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50" name="직사각형 49"/>
          <p:cNvSpPr/>
          <p:nvPr/>
        </p:nvSpPr>
        <p:spPr bwMode="auto">
          <a:xfrm>
            <a:off x="1158681" y="1605005"/>
            <a:ext cx="8020484" cy="2763058"/>
          </a:xfrm>
          <a:prstGeom prst="rect">
            <a:avLst/>
          </a:prstGeom>
          <a:solidFill>
            <a:srgbClr val="F8F8F8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171450" marR="0" indent="-171450" algn="l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1" lang="ko-KR" altLang="en-US" sz="9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51" name="직사각형 50"/>
          <p:cNvSpPr/>
          <p:nvPr/>
        </p:nvSpPr>
        <p:spPr bwMode="auto">
          <a:xfrm>
            <a:off x="1158681" y="4492437"/>
            <a:ext cx="8020484" cy="2147207"/>
          </a:xfrm>
          <a:prstGeom prst="rect">
            <a:avLst/>
          </a:prstGeom>
          <a:solidFill>
            <a:srgbClr val="F8F8F8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171450" marR="0" indent="-171450" algn="l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1" lang="ko-KR" altLang="en-US" sz="9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1246263" y="1659182"/>
            <a:ext cx="669439" cy="720079"/>
            <a:chOff x="-1242592" y="3573016"/>
            <a:chExt cx="669439" cy="720079"/>
          </a:xfrm>
        </p:grpSpPr>
        <p:sp>
          <p:nvSpPr>
            <p:cNvPr id="58" name="직사각형 57"/>
            <p:cNvSpPr/>
            <p:nvPr/>
          </p:nvSpPr>
          <p:spPr bwMode="auto">
            <a:xfrm>
              <a:off x="-1242590" y="3573016"/>
              <a:ext cx="669437" cy="218181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800" dirty="0" smtClean="0">
                  <a:latin typeface="나눔고딕코딩" panose="020D0009000000000000" pitchFamily="49" charset="-127"/>
                  <a:ea typeface="나눔고딕코딩" panose="020D0009000000000000" pitchFamily="49" charset="-127"/>
                </a:rPr>
                <a:t>Chrome</a:t>
              </a:r>
              <a:endParaRPr kumimoji="1" lang="ko-KR" altLang="en-US" sz="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나눔고딕코딩" panose="020D0009000000000000" pitchFamily="49" charset="-127"/>
                <a:ea typeface="나눔고딕코딩" panose="020D0009000000000000" pitchFamily="49" charset="-127"/>
              </a:endParaRPr>
            </a:p>
          </p:txBody>
        </p:sp>
        <p:sp>
          <p:nvSpPr>
            <p:cNvPr id="61" name="직사각형 60"/>
            <p:cNvSpPr/>
            <p:nvPr/>
          </p:nvSpPr>
          <p:spPr bwMode="auto">
            <a:xfrm>
              <a:off x="-1242591" y="3823965"/>
              <a:ext cx="669437" cy="218181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800" dirty="0" smtClean="0">
                  <a:latin typeface="나눔고딕코딩" panose="020D0009000000000000" pitchFamily="49" charset="-127"/>
                  <a:ea typeface="나눔고딕코딩" panose="020D0009000000000000" pitchFamily="49" charset="-127"/>
                </a:rPr>
                <a:t>Firefox</a:t>
              </a:r>
              <a:endParaRPr kumimoji="1" lang="ko-KR" altLang="en-US" sz="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나눔고딕코딩" panose="020D0009000000000000" pitchFamily="49" charset="-127"/>
                <a:ea typeface="나눔고딕코딩" panose="020D0009000000000000" pitchFamily="49" charset="-127"/>
              </a:endParaRPr>
            </a:p>
          </p:txBody>
        </p:sp>
        <p:sp>
          <p:nvSpPr>
            <p:cNvPr id="62" name="직사각형 61"/>
            <p:cNvSpPr/>
            <p:nvPr/>
          </p:nvSpPr>
          <p:spPr bwMode="auto">
            <a:xfrm>
              <a:off x="-1242592" y="4074914"/>
              <a:ext cx="669437" cy="218181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800" dirty="0" smtClean="0">
                  <a:latin typeface="나눔고딕코딩" panose="020D0009000000000000" pitchFamily="49" charset="-127"/>
                  <a:ea typeface="나눔고딕코딩" panose="020D0009000000000000" pitchFamily="49" charset="-127"/>
                </a:rPr>
                <a:t>Opera</a:t>
              </a:r>
              <a:endParaRPr kumimoji="1" lang="ko-KR" altLang="en-US" sz="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나눔고딕코딩" panose="020D0009000000000000" pitchFamily="49" charset="-127"/>
                <a:ea typeface="나눔고딕코딩" panose="020D0009000000000000" pitchFamily="49" charset="-127"/>
              </a:endParaRPr>
            </a:p>
          </p:txBody>
        </p:sp>
      </p:grpSp>
      <p:sp>
        <p:nvSpPr>
          <p:cNvPr id="64" name="직사각형 63"/>
          <p:cNvSpPr/>
          <p:nvPr/>
        </p:nvSpPr>
        <p:spPr bwMode="auto">
          <a:xfrm>
            <a:off x="1212990" y="4548147"/>
            <a:ext cx="669437" cy="576064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8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IE</a:t>
            </a:r>
            <a:endParaRPr kumimoji="1" lang="ko-KR" altLang="en-US" sz="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66" name="직사각형 65"/>
          <p:cNvSpPr/>
          <p:nvPr/>
        </p:nvSpPr>
        <p:spPr bwMode="auto">
          <a:xfrm>
            <a:off x="1216092" y="5556259"/>
            <a:ext cx="669437" cy="576064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8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safari</a:t>
            </a:r>
            <a:endParaRPr kumimoji="1" lang="ko-KR" altLang="en-US" sz="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grpSp>
        <p:nvGrpSpPr>
          <p:cNvPr id="67" name="그룹 66"/>
          <p:cNvGrpSpPr/>
          <p:nvPr/>
        </p:nvGrpSpPr>
        <p:grpSpPr>
          <a:xfrm>
            <a:off x="1246261" y="3179415"/>
            <a:ext cx="669439" cy="720079"/>
            <a:chOff x="-1242592" y="3573016"/>
            <a:chExt cx="669439" cy="720079"/>
          </a:xfrm>
        </p:grpSpPr>
        <p:sp>
          <p:nvSpPr>
            <p:cNvPr id="69" name="직사각형 68"/>
            <p:cNvSpPr/>
            <p:nvPr/>
          </p:nvSpPr>
          <p:spPr bwMode="auto">
            <a:xfrm>
              <a:off x="-1242590" y="3573016"/>
              <a:ext cx="669437" cy="218181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800" dirty="0" smtClean="0">
                  <a:latin typeface="나눔고딕코딩" panose="020D0009000000000000" pitchFamily="49" charset="-127"/>
                  <a:ea typeface="나눔고딕코딩" panose="020D0009000000000000" pitchFamily="49" charset="-127"/>
                </a:rPr>
                <a:t>Chrome</a:t>
              </a:r>
              <a:endParaRPr kumimoji="1" lang="ko-KR" altLang="en-US" sz="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나눔고딕코딩" panose="020D0009000000000000" pitchFamily="49" charset="-127"/>
                <a:ea typeface="나눔고딕코딩" panose="020D0009000000000000" pitchFamily="49" charset="-127"/>
              </a:endParaRPr>
            </a:p>
          </p:txBody>
        </p:sp>
        <p:sp>
          <p:nvSpPr>
            <p:cNvPr id="71" name="직사각형 70"/>
            <p:cNvSpPr/>
            <p:nvPr/>
          </p:nvSpPr>
          <p:spPr bwMode="auto">
            <a:xfrm>
              <a:off x="-1242591" y="3823965"/>
              <a:ext cx="669437" cy="218181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800" dirty="0" smtClean="0">
                  <a:latin typeface="나눔고딕코딩" panose="020D0009000000000000" pitchFamily="49" charset="-127"/>
                  <a:ea typeface="나눔고딕코딩" panose="020D0009000000000000" pitchFamily="49" charset="-127"/>
                </a:rPr>
                <a:t>Firefox</a:t>
              </a:r>
              <a:endParaRPr kumimoji="1" lang="ko-KR" altLang="en-US" sz="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나눔고딕코딩" panose="020D0009000000000000" pitchFamily="49" charset="-127"/>
                <a:ea typeface="나눔고딕코딩" panose="020D0009000000000000" pitchFamily="49" charset="-127"/>
              </a:endParaRPr>
            </a:p>
          </p:txBody>
        </p:sp>
        <p:sp>
          <p:nvSpPr>
            <p:cNvPr id="78" name="직사각형 77"/>
            <p:cNvSpPr/>
            <p:nvPr/>
          </p:nvSpPr>
          <p:spPr bwMode="auto">
            <a:xfrm>
              <a:off x="-1242592" y="4074914"/>
              <a:ext cx="669437" cy="218181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800" dirty="0" smtClean="0">
                  <a:latin typeface="나눔고딕코딩" panose="020D0009000000000000" pitchFamily="49" charset="-127"/>
                  <a:ea typeface="나눔고딕코딩" panose="020D0009000000000000" pitchFamily="49" charset="-127"/>
                </a:rPr>
                <a:t>Opera</a:t>
              </a:r>
              <a:endParaRPr kumimoji="1" lang="ko-KR" altLang="en-US" sz="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나눔고딕코딩" panose="020D0009000000000000" pitchFamily="49" charset="-127"/>
                <a:ea typeface="나눔고딕코딩" panose="020D0009000000000000" pitchFamily="49" charset="-127"/>
              </a:endParaRPr>
            </a:p>
          </p:txBody>
        </p:sp>
      </p:grpSp>
      <p:sp>
        <p:nvSpPr>
          <p:cNvPr id="79" name="직사각형 78"/>
          <p:cNvSpPr/>
          <p:nvPr/>
        </p:nvSpPr>
        <p:spPr bwMode="auto">
          <a:xfrm>
            <a:off x="4127825" y="2536226"/>
            <a:ext cx="919288" cy="576064"/>
          </a:xfrm>
          <a:prstGeom prst="rect">
            <a:avLst/>
          </a:prstGeom>
          <a:solidFill>
            <a:srgbClr val="9AB9CE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8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어플리케이션서버</a:t>
            </a:r>
            <a:endParaRPr kumimoji="1" lang="ko-KR" altLang="en-US" sz="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pic>
        <p:nvPicPr>
          <p:cNvPr id="82" name="그림 8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8417" y="1668235"/>
            <a:ext cx="720580" cy="72007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3" name="그림 8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8417" y="3202452"/>
            <a:ext cx="720580" cy="69704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4" name="직사각형 83"/>
          <p:cNvSpPr/>
          <p:nvPr/>
        </p:nvSpPr>
        <p:spPr bwMode="auto">
          <a:xfrm>
            <a:off x="7423377" y="2536226"/>
            <a:ext cx="919288" cy="576064"/>
          </a:xfrm>
          <a:prstGeom prst="rect">
            <a:avLst/>
          </a:prstGeom>
          <a:solidFill>
            <a:srgbClr val="9AB9CE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8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미디어서버</a:t>
            </a:r>
            <a:endParaRPr kumimoji="1" lang="ko-KR" altLang="en-US" sz="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85" name="직사각형 84"/>
          <p:cNvSpPr/>
          <p:nvPr/>
        </p:nvSpPr>
        <p:spPr bwMode="auto">
          <a:xfrm>
            <a:off x="6199241" y="3331581"/>
            <a:ext cx="919288" cy="576064"/>
          </a:xfrm>
          <a:prstGeom prst="rect">
            <a:avLst/>
          </a:prstGeom>
          <a:solidFill>
            <a:srgbClr val="9AB9CE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80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미디어서버</a:t>
            </a:r>
            <a:r>
              <a:rPr lang="en-US" altLang="ko-KR" sz="8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/webRTC</a:t>
            </a:r>
          </a:p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(TX)</a:t>
            </a:r>
            <a:endParaRPr kumimoji="1" lang="ko-KR" altLang="en-US" sz="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96" name="직사각형 95"/>
          <p:cNvSpPr/>
          <p:nvPr/>
        </p:nvSpPr>
        <p:spPr bwMode="auto">
          <a:xfrm>
            <a:off x="6199241" y="1740242"/>
            <a:ext cx="919288" cy="576064"/>
          </a:xfrm>
          <a:prstGeom prst="rect">
            <a:avLst/>
          </a:prstGeom>
          <a:solidFill>
            <a:srgbClr val="9AB9CE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8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미디어서버</a:t>
            </a:r>
            <a:r>
              <a:rPr lang="en-US" altLang="ko-KR" sz="8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/webRTC</a:t>
            </a:r>
          </a:p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(RX)</a:t>
            </a:r>
            <a:endParaRPr kumimoji="1" lang="ko-KR" altLang="en-US" sz="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cxnSp>
        <p:nvCxnSpPr>
          <p:cNvPr id="97" name="직선 화살표 연결선 78"/>
          <p:cNvCxnSpPr>
            <a:stCxn id="84" idx="3"/>
            <a:endCxn id="64" idx="2"/>
          </p:cNvCxnSpPr>
          <p:nvPr/>
        </p:nvCxnSpPr>
        <p:spPr bwMode="auto">
          <a:xfrm flipH="1">
            <a:off x="1547709" y="2824258"/>
            <a:ext cx="6794956" cy="2299953"/>
          </a:xfrm>
          <a:prstGeom prst="bentConnector4">
            <a:avLst>
              <a:gd name="adj1" fmla="val -3364"/>
              <a:gd name="adj2" fmla="val 109939"/>
            </a:avLst>
          </a:prstGeom>
          <a:solidFill>
            <a:schemeClr val="accent1"/>
          </a:solidFill>
          <a:ln w="38100" cap="flat" cmpd="sng" algn="ctr">
            <a:solidFill>
              <a:srgbClr val="FFC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98" name="직선 화살표 연결선 78"/>
          <p:cNvCxnSpPr>
            <a:stCxn id="84" idx="3"/>
            <a:endCxn id="66" idx="2"/>
          </p:cNvCxnSpPr>
          <p:nvPr/>
        </p:nvCxnSpPr>
        <p:spPr bwMode="auto">
          <a:xfrm flipH="1">
            <a:off x="1550811" y="2824258"/>
            <a:ext cx="6791854" cy="3308065"/>
          </a:xfrm>
          <a:prstGeom prst="bentConnector4">
            <a:avLst>
              <a:gd name="adj1" fmla="val -3366"/>
              <a:gd name="adj2" fmla="val 106910"/>
            </a:avLst>
          </a:prstGeom>
          <a:solidFill>
            <a:schemeClr val="accent1"/>
          </a:solidFill>
          <a:ln w="38100" cap="flat" cmpd="sng" algn="ctr">
            <a:solidFill>
              <a:srgbClr val="FFC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99" name="직사각형 98"/>
          <p:cNvSpPr/>
          <p:nvPr/>
        </p:nvSpPr>
        <p:spPr>
          <a:xfrm>
            <a:off x="3667043" y="4152619"/>
            <a:ext cx="162095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ko-KR" sz="8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10a) </a:t>
            </a:r>
            <a:r>
              <a:rPr lang="ko-KR" altLang="en-US" sz="80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방송수신</a:t>
            </a:r>
            <a:r>
              <a:rPr lang="en-US" altLang="ko-KR" sz="8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(MEDIA/WebRTC)</a:t>
            </a:r>
            <a:endParaRPr lang="ko-KR" altLang="en-US" sz="800"/>
          </a:p>
        </p:txBody>
      </p:sp>
      <p:cxnSp>
        <p:nvCxnSpPr>
          <p:cNvPr id="101" name="직선 화살표 연결선 78"/>
          <p:cNvCxnSpPr>
            <a:stCxn id="59" idx="1"/>
            <a:endCxn id="84" idx="0"/>
          </p:cNvCxnSpPr>
          <p:nvPr/>
        </p:nvCxnSpPr>
        <p:spPr bwMode="auto">
          <a:xfrm rot="10800000" flipV="1">
            <a:off x="7883022" y="2025696"/>
            <a:ext cx="327155" cy="510530"/>
          </a:xfrm>
          <a:prstGeom prst="bentConnector2">
            <a:avLst/>
          </a:prstGeom>
          <a:solidFill>
            <a:schemeClr val="accent1"/>
          </a:solidFill>
          <a:ln w="3810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2" name="직선 화살표 연결선 78"/>
          <p:cNvCxnSpPr>
            <a:stCxn id="84" idx="2"/>
            <a:endCxn id="85" idx="3"/>
          </p:cNvCxnSpPr>
          <p:nvPr/>
        </p:nvCxnSpPr>
        <p:spPr bwMode="auto">
          <a:xfrm rot="5400000">
            <a:off x="7247114" y="2983705"/>
            <a:ext cx="507323" cy="764492"/>
          </a:xfrm>
          <a:prstGeom prst="bentConnector2">
            <a:avLst/>
          </a:prstGeom>
          <a:solidFill>
            <a:schemeClr val="accent1"/>
          </a:solidFill>
          <a:ln w="38100" cap="flat" cmpd="sng" algn="ctr">
            <a:solidFill>
              <a:srgbClr val="FFC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3" name="직선 화살표 연결선 102"/>
          <p:cNvCxnSpPr>
            <a:stCxn id="79" idx="3"/>
            <a:endCxn id="84" idx="1"/>
          </p:cNvCxnSpPr>
          <p:nvPr/>
        </p:nvCxnSpPr>
        <p:spPr bwMode="auto">
          <a:xfrm>
            <a:off x="5047113" y="2824258"/>
            <a:ext cx="2376264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accent6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4" name="직선 화살표 연결선 103"/>
          <p:cNvCxnSpPr>
            <a:stCxn id="82" idx="3"/>
            <a:endCxn id="79" idx="1"/>
          </p:cNvCxnSpPr>
          <p:nvPr/>
        </p:nvCxnSpPr>
        <p:spPr bwMode="auto">
          <a:xfrm>
            <a:off x="2688997" y="2028275"/>
            <a:ext cx="1438828" cy="79598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accent6">
                <a:lumMod val="60000"/>
                <a:lumOff val="40000"/>
              </a:schemeClr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cxnSp>
        <p:nvCxnSpPr>
          <p:cNvPr id="106" name="직선 화살표 연결선 105"/>
          <p:cNvCxnSpPr>
            <a:stCxn id="83" idx="3"/>
            <a:endCxn id="79" idx="1"/>
          </p:cNvCxnSpPr>
          <p:nvPr/>
        </p:nvCxnSpPr>
        <p:spPr bwMode="auto">
          <a:xfrm flipV="1">
            <a:off x="2688997" y="2824258"/>
            <a:ext cx="1438828" cy="72671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accent6">
                <a:lumMod val="60000"/>
                <a:lumOff val="40000"/>
              </a:schemeClr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107" name="직사각형 106"/>
          <p:cNvSpPr/>
          <p:nvPr/>
        </p:nvSpPr>
        <p:spPr>
          <a:xfrm>
            <a:off x="1856656" y="2474163"/>
            <a:ext cx="179247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ko-KR" sz="8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1) </a:t>
            </a:r>
            <a:r>
              <a:rPr lang="ko-KR" altLang="en-US" sz="80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녹화파일</a:t>
            </a:r>
            <a:r>
              <a:rPr lang="en-US" altLang="ko-KR" sz="8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(*.mp4)</a:t>
            </a:r>
            <a:r>
              <a:rPr lang="ko-KR" altLang="en-US" sz="80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ko-KR" altLang="en-US" sz="8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방송시작요청</a:t>
            </a:r>
            <a:endParaRPr lang="en-US" altLang="ko-KR" sz="800" dirty="0" smtClean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 algn="l"/>
            <a:r>
              <a:rPr lang="en-US" altLang="ko-KR" sz="8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2) SDP </a:t>
            </a:r>
            <a:r>
              <a:rPr lang="ko-KR" altLang="en-US" sz="80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제공</a:t>
            </a:r>
            <a:r>
              <a:rPr lang="en-US" altLang="ko-KR" sz="8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/</a:t>
            </a:r>
            <a:r>
              <a:rPr lang="ko-KR" altLang="en-US" sz="80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응답</a:t>
            </a:r>
            <a:endParaRPr lang="ko-KR" altLang="en-US" sz="800" dirty="0"/>
          </a:p>
        </p:txBody>
      </p:sp>
      <p:cxnSp>
        <p:nvCxnSpPr>
          <p:cNvPr id="108" name="직선 화살표 연결선 107"/>
          <p:cNvCxnSpPr>
            <a:stCxn id="79" idx="3"/>
            <a:endCxn id="96" idx="1"/>
          </p:cNvCxnSpPr>
          <p:nvPr/>
        </p:nvCxnSpPr>
        <p:spPr bwMode="auto">
          <a:xfrm flipV="1">
            <a:off x="5047113" y="2028274"/>
            <a:ext cx="1152128" cy="79598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accent6">
                <a:lumMod val="60000"/>
                <a:lumOff val="40000"/>
              </a:schemeClr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109" name="직사각형 108"/>
          <p:cNvSpPr/>
          <p:nvPr/>
        </p:nvSpPr>
        <p:spPr>
          <a:xfrm>
            <a:off x="4587469" y="2009589"/>
            <a:ext cx="1350024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ko-KR" sz="8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3</a:t>
            </a:r>
            <a:r>
              <a:rPr lang="en-US" altLang="ko-KR" sz="8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) Media pipeline </a:t>
            </a:r>
            <a:r>
              <a:rPr lang="ko-KR" altLang="en-US" sz="80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생성</a:t>
            </a:r>
            <a:endParaRPr lang="en-US" altLang="ko-KR" sz="800" dirty="0" smtClean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113" name="직사각형 112"/>
          <p:cNvSpPr/>
          <p:nvPr/>
        </p:nvSpPr>
        <p:spPr>
          <a:xfrm>
            <a:off x="5499919" y="2607428"/>
            <a:ext cx="1804394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ko-KR" sz="8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4) </a:t>
            </a:r>
            <a:r>
              <a:rPr lang="ko-KR" altLang="en-US" sz="80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녹화영상 라이브스트리밍요청</a:t>
            </a:r>
            <a:endParaRPr lang="ko-KR" altLang="en-US" sz="800" dirty="0"/>
          </a:p>
        </p:txBody>
      </p:sp>
      <p:sp>
        <p:nvSpPr>
          <p:cNvPr id="114" name="직사각형 113"/>
          <p:cNvSpPr/>
          <p:nvPr/>
        </p:nvSpPr>
        <p:spPr>
          <a:xfrm>
            <a:off x="7308379" y="1782652"/>
            <a:ext cx="1804394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ko-KR" sz="8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5</a:t>
            </a:r>
            <a:r>
              <a:rPr lang="en-US" altLang="ko-KR" sz="8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) VOD </a:t>
            </a:r>
            <a:r>
              <a:rPr lang="ko-KR" altLang="en-US" sz="80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로딩</a:t>
            </a:r>
            <a:endParaRPr lang="ko-KR" altLang="en-US" sz="800" dirty="0"/>
          </a:p>
        </p:txBody>
      </p:sp>
      <p:sp>
        <p:nvSpPr>
          <p:cNvPr id="115" name="직사각형 114"/>
          <p:cNvSpPr/>
          <p:nvPr/>
        </p:nvSpPr>
        <p:spPr>
          <a:xfrm>
            <a:off x="8342665" y="2499706"/>
            <a:ext cx="83650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ko-KR" sz="8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6) </a:t>
            </a:r>
            <a:r>
              <a:rPr lang="ko-KR" altLang="en-US" sz="80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영상변환</a:t>
            </a:r>
            <a:endParaRPr lang="ko-KR" altLang="en-US" sz="800" dirty="0"/>
          </a:p>
        </p:txBody>
      </p:sp>
      <p:sp>
        <p:nvSpPr>
          <p:cNvPr id="116" name="직사각형 115"/>
          <p:cNvSpPr/>
          <p:nvPr/>
        </p:nvSpPr>
        <p:spPr>
          <a:xfrm>
            <a:off x="7317737" y="3676652"/>
            <a:ext cx="1107816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ko-KR" sz="8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7) </a:t>
            </a:r>
            <a:r>
              <a:rPr lang="ko-KR" altLang="en-US" sz="80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방송송출 </a:t>
            </a:r>
            <a:r>
              <a:rPr lang="en-US" altLang="ko-KR" sz="8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(RTSP)</a:t>
            </a:r>
            <a:endParaRPr lang="ko-KR" altLang="en-US" sz="800" dirty="0"/>
          </a:p>
        </p:txBody>
      </p:sp>
      <p:cxnSp>
        <p:nvCxnSpPr>
          <p:cNvPr id="117" name="직선 화살표 연결선 116"/>
          <p:cNvCxnSpPr>
            <a:stCxn id="64" idx="3"/>
            <a:endCxn id="79" idx="1"/>
          </p:cNvCxnSpPr>
          <p:nvPr/>
        </p:nvCxnSpPr>
        <p:spPr bwMode="auto">
          <a:xfrm flipV="1">
            <a:off x="1882427" y="2824258"/>
            <a:ext cx="2245398" cy="201192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accent6">
                <a:lumMod val="60000"/>
                <a:lumOff val="40000"/>
              </a:schemeClr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cxnSp>
        <p:nvCxnSpPr>
          <p:cNvPr id="118" name="직선 화살표 연결선 117"/>
          <p:cNvCxnSpPr>
            <a:stCxn id="66" idx="3"/>
            <a:endCxn id="79" idx="1"/>
          </p:cNvCxnSpPr>
          <p:nvPr/>
        </p:nvCxnSpPr>
        <p:spPr bwMode="auto">
          <a:xfrm flipV="1">
            <a:off x="1885529" y="2824258"/>
            <a:ext cx="2242296" cy="302003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accent6">
                <a:lumMod val="60000"/>
                <a:lumOff val="40000"/>
              </a:schemeClr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cxnSp>
        <p:nvCxnSpPr>
          <p:cNvPr id="119" name="직선 화살표 연결선 78"/>
          <p:cNvCxnSpPr>
            <a:stCxn id="85" idx="2"/>
            <a:endCxn id="83" idx="2"/>
          </p:cNvCxnSpPr>
          <p:nvPr/>
        </p:nvCxnSpPr>
        <p:spPr bwMode="auto">
          <a:xfrm rot="5400000" flipH="1">
            <a:off x="4489720" y="1738480"/>
            <a:ext cx="8152" cy="4330178"/>
          </a:xfrm>
          <a:prstGeom prst="bentConnector3">
            <a:avLst>
              <a:gd name="adj1" fmla="val -2804220"/>
            </a:avLst>
          </a:prstGeom>
          <a:solidFill>
            <a:schemeClr val="accent1"/>
          </a:solidFill>
          <a:ln w="38100" cap="flat" cmpd="sng" algn="ctr">
            <a:solidFill>
              <a:srgbClr val="FFC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5" name="직선 연결선 34"/>
          <p:cNvCxnSpPr/>
          <p:nvPr/>
        </p:nvCxnSpPr>
        <p:spPr bwMode="auto">
          <a:xfrm>
            <a:off x="3462937" y="3088946"/>
            <a:ext cx="0" cy="77980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120" name="직사각형 119"/>
          <p:cNvSpPr/>
          <p:nvPr/>
        </p:nvSpPr>
        <p:spPr>
          <a:xfrm>
            <a:off x="3479653" y="3683400"/>
            <a:ext cx="1107816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ko-KR" sz="8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8) </a:t>
            </a:r>
            <a:r>
              <a:rPr lang="ko-KR" altLang="en-US" sz="80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방송시청요청</a:t>
            </a:r>
            <a:endParaRPr lang="ko-KR" altLang="en-US" sz="800" dirty="0"/>
          </a:p>
        </p:txBody>
      </p:sp>
      <p:sp>
        <p:nvSpPr>
          <p:cNvPr id="121" name="직사각형 120"/>
          <p:cNvSpPr/>
          <p:nvPr/>
        </p:nvSpPr>
        <p:spPr>
          <a:xfrm>
            <a:off x="3694921" y="5373796"/>
            <a:ext cx="177484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ko-KR" sz="8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10b) </a:t>
            </a:r>
            <a:r>
              <a:rPr lang="ko-KR" altLang="en-US" sz="80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방송수신</a:t>
            </a:r>
            <a:r>
              <a:rPr lang="en-US" altLang="ko-KR" sz="8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(MEDIA/RTSP,RTMP)</a:t>
            </a:r>
            <a:endParaRPr lang="ko-KR" altLang="en-US" sz="800"/>
          </a:p>
        </p:txBody>
      </p:sp>
      <p:sp>
        <p:nvSpPr>
          <p:cNvPr id="122" name="직사각형 121"/>
          <p:cNvSpPr/>
          <p:nvPr/>
        </p:nvSpPr>
        <p:spPr>
          <a:xfrm>
            <a:off x="3725694" y="6381908"/>
            <a:ext cx="146706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ko-KR" sz="8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10c) </a:t>
            </a:r>
            <a:r>
              <a:rPr lang="ko-KR" altLang="en-US" sz="80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방송수신</a:t>
            </a:r>
            <a:r>
              <a:rPr lang="en-US" altLang="ko-KR" sz="8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(MEDIA/HLS)</a:t>
            </a:r>
            <a:endParaRPr lang="ko-KR" altLang="en-US" sz="800"/>
          </a:p>
        </p:txBody>
      </p:sp>
      <p:cxnSp>
        <p:nvCxnSpPr>
          <p:cNvPr id="123" name="직선 화살표 연결선 122"/>
          <p:cNvCxnSpPr>
            <a:stCxn id="85" idx="1"/>
          </p:cNvCxnSpPr>
          <p:nvPr/>
        </p:nvCxnSpPr>
        <p:spPr bwMode="auto">
          <a:xfrm flipH="1" flipV="1">
            <a:off x="5065261" y="2809384"/>
            <a:ext cx="1133980" cy="81022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accent6">
                <a:lumMod val="60000"/>
                <a:lumOff val="40000"/>
              </a:schemeClr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124" name="직사각형 123"/>
          <p:cNvSpPr/>
          <p:nvPr/>
        </p:nvSpPr>
        <p:spPr>
          <a:xfrm>
            <a:off x="5062295" y="3439288"/>
            <a:ext cx="1107816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ko-KR" sz="8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9) </a:t>
            </a:r>
            <a:r>
              <a:rPr lang="ko-KR" altLang="en-US" sz="80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영상재생요청</a:t>
            </a:r>
            <a:endParaRPr lang="ko-KR" altLang="en-US" sz="800" dirty="0"/>
          </a:p>
        </p:txBody>
      </p:sp>
      <p:grpSp>
        <p:nvGrpSpPr>
          <p:cNvPr id="125" name="그룹 124"/>
          <p:cNvGrpSpPr/>
          <p:nvPr/>
        </p:nvGrpSpPr>
        <p:grpSpPr>
          <a:xfrm>
            <a:off x="8775149" y="5735577"/>
            <a:ext cx="863659" cy="646331"/>
            <a:chOff x="8692483" y="3507565"/>
            <a:chExt cx="863659" cy="646331"/>
          </a:xfrm>
        </p:grpSpPr>
        <p:cxnSp>
          <p:nvCxnSpPr>
            <p:cNvPr id="126" name="직선 화살표 연결선 125"/>
            <p:cNvCxnSpPr/>
            <p:nvPr/>
          </p:nvCxnSpPr>
          <p:spPr bwMode="auto">
            <a:xfrm flipH="1">
              <a:off x="8781106" y="3653592"/>
              <a:ext cx="180000" cy="4285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accent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27" name="직선 화살표 연결선 126"/>
            <p:cNvCxnSpPr/>
            <p:nvPr/>
          </p:nvCxnSpPr>
          <p:spPr bwMode="auto">
            <a:xfrm flipH="1">
              <a:off x="8781106" y="4026687"/>
              <a:ext cx="180000" cy="4285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28" name="직선 화살표 연결선 127"/>
            <p:cNvCxnSpPr/>
            <p:nvPr/>
          </p:nvCxnSpPr>
          <p:spPr bwMode="auto">
            <a:xfrm flipH="1">
              <a:off x="8781106" y="3825252"/>
              <a:ext cx="180000" cy="4285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29" name="직사각형 128"/>
            <p:cNvSpPr/>
            <p:nvPr/>
          </p:nvSpPr>
          <p:spPr>
            <a:xfrm>
              <a:off x="8961107" y="3507565"/>
              <a:ext cx="595035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lang="en-US" altLang="ko-KR" sz="800" dirty="0" smtClean="0">
                  <a:latin typeface="나눔고딕코딩" panose="020D0009000000000000" pitchFamily="49" charset="-127"/>
                  <a:ea typeface="나눔고딕코딩" panose="020D0009000000000000" pitchFamily="49" charset="-127"/>
                </a:rPr>
                <a:t>Media/RX</a:t>
              </a:r>
            </a:p>
            <a:p>
              <a:pPr algn="l">
                <a:lnSpc>
                  <a:spcPct val="150000"/>
                </a:lnSpc>
              </a:pPr>
              <a:r>
                <a:rPr lang="en-US" altLang="ko-KR" sz="800" dirty="0" smtClean="0">
                  <a:latin typeface="나눔고딕코딩" panose="020D0009000000000000" pitchFamily="49" charset="-127"/>
                  <a:ea typeface="나눔고딕코딩" panose="020D0009000000000000" pitchFamily="49" charset="-127"/>
                </a:rPr>
                <a:t>Media/TX</a:t>
              </a:r>
            </a:p>
            <a:p>
              <a:pPr algn="l">
                <a:lnSpc>
                  <a:spcPct val="150000"/>
                </a:lnSpc>
              </a:pPr>
              <a:r>
                <a:rPr lang="en-US" altLang="ko-KR" sz="800" dirty="0" smtClean="0">
                  <a:latin typeface="나눔고딕코딩" panose="020D0009000000000000" pitchFamily="49" charset="-127"/>
                  <a:ea typeface="나눔고딕코딩" panose="020D0009000000000000" pitchFamily="49" charset="-127"/>
                </a:rPr>
                <a:t>signal</a:t>
              </a:r>
            </a:p>
          </p:txBody>
        </p:sp>
        <p:sp>
          <p:nvSpPr>
            <p:cNvPr id="130" name="직사각형 129"/>
            <p:cNvSpPr/>
            <p:nvPr/>
          </p:nvSpPr>
          <p:spPr bwMode="auto">
            <a:xfrm>
              <a:off x="8692483" y="3507565"/>
              <a:ext cx="863659" cy="646331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4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  <a:ea typeface="HY헤드라인M" pitchFamily="18" charset="-127"/>
              </a:endParaRPr>
            </a:p>
          </p:txBody>
        </p:sp>
      </p:grpSp>
      <p:sp>
        <p:nvSpPr>
          <p:cNvPr id="59" name="직사각형 58"/>
          <p:cNvSpPr/>
          <p:nvPr/>
        </p:nvSpPr>
        <p:spPr bwMode="auto">
          <a:xfrm>
            <a:off x="8210176" y="1737664"/>
            <a:ext cx="919288" cy="576064"/>
          </a:xfrm>
          <a:prstGeom prst="rect">
            <a:avLst/>
          </a:prstGeom>
          <a:solidFill>
            <a:srgbClr val="9AB9CE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8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미디어저장소</a:t>
            </a:r>
            <a:endParaRPr lang="en-US" altLang="ko-KR" sz="800" dirty="0" smtClean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65205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Line 81"/>
          <p:cNvSpPr>
            <a:spLocks noChangeShapeType="1"/>
          </p:cNvSpPr>
          <p:nvPr/>
        </p:nvSpPr>
        <p:spPr bwMode="auto">
          <a:xfrm>
            <a:off x="452406" y="1190218"/>
            <a:ext cx="2246241" cy="0"/>
          </a:xfrm>
          <a:prstGeom prst="line">
            <a:avLst/>
          </a:prstGeom>
          <a:noFill/>
          <a:ln w="3175">
            <a:solidFill>
              <a:srgbClr val="000000"/>
            </a:solidFill>
            <a:round/>
            <a:headEnd/>
            <a:tailEnd/>
          </a:ln>
          <a:effectLst/>
        </p:spPr>
        <p:txBody>
          <a:bodyPr lIns="90000" tIns="46800" rIns="90000" bIns="46800" anchor="ctr"/>
          <a:lstStyle/>
          <a:p>
            <a:pPr>
              <a:defRPr/>
            </a:pP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95" name="Rectangle 82"/>
          <p:cNvSpPr>
            <a:spLocks noChangeArrowheads="1"/>
          </p:cNvSpPr>
          <p:nvPr/>
        </p:nvSpPr>
        <p:spPr bwMode="auto">
          <a:xfrm>
            <a:off x="447644" y="878768"/>
            <a:ext cx="1985076" cy="310101"/>
          </a:xfrm>
          <a:prstGeom prst="rect">
            <a:avLst/>
          </a:prstGeom>
          <a:solidFill>
            <a:srgbClr val="EAEAEA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 lIns="36000" tIns="46800" rIns="36000" bIns="46800" anchor="ctr"/>
          <a:lstStyle/>
          <a:p>
            <a:r>
              <a:rPr lang="en-US" altLang="ko-KR" dirty="0" smtClean="0">
                <a:solidFill>
                  <a:srgbClr val="000000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3</a:t>
            </a:r>
            <a:r>
              <a:rPr lang="en-US" altLang="ko-KR" baseline="30000" dirty="0" smtClean="0">
                <a:solidFill>
                  <a:srgbClr val="000000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rd</a:t>
            </a:r>
            <a:r>
              <a:rPr lang="en-US" altLang="ko-KR" dirty="0" smtClean="0">
                <a:solidFill>
                  <a:srgbClr val="000000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 Party </a:t>
            </a:r>
            <a:r>
              <a:rPr lang="ko-KR" altLang="en-US" smtClean="0">
                <a:solidFill>
                  <a:srgbClr val="000000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스트리밍 연동</a:t>
            </a:r>
            <a:endParaRPr lang="ko-KR" altLang="en-US" dirty="0">
              <a:solidFill>
                <a:srgbClr val="000000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105" name="Rectangle 2"/>
          <p:cNvSpPr>
            <a:spLocks noChangeArrowheads="1"/>
          </p:cNvSpPr>
          <p:nvPr/>
        </p:nvSpPr>
        <p:spPr bwMode="auto">
          <a:xfrm>
            <a:off x="273050" y="183456"/>
            <a:ext cx="4054475" cy="3077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lIns="0" tIns="0" rIns="0" bIns="0" anchor="ctr">
            <a:spAutoFit/>
          </a:bodyPr>
          <a:lstStyle/>
          <a:p>
            <a:pPr marL="304800" indent="-304800" algn="l"/>
            <a:r>
              <a:rPr lang="ko-KR" altLang="en-US" sz="2000" dirty="0" smtClean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서비스 절차 </a:t>
            </a:r>
            <a:endParaRPr lang="en-US" altLang="ko-KR" sz="2000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42" name="직사각형 41"/>
          <p:cNvSpPr/>
          <p:nvPr/>
        </p:nvSpPr>
        <p:spPr bwMode="auto">
          <a:xfrm>
            <a:off x="632520" y="1605005"/>
            <a:ext cx="288032" cy="2763058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8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webRTC </a:t>
            </a:r>
            <a:r>
              <a:rPr lang="ko-KR" altLang="en-US" sz="80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지원 단말</a:t>
            </a:r>
            <a:r>
              <a:rPr lang="en-US" altLang="ko-KR" sz="8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/</a:t>
            </a:r>
            <a:r>
              <a:rPr lang="ko-KR" altLang="en-US" sz="80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브라우져</a:t>
            </a:r>
            <a:endParaRPr kumimoji="1" lang="ko-KR" altLang="en-US" sz="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43" name="직사각형 42"/>
          <p:cNvSpPr/>
          <p:nvPr/>
        </p:nvSpPr>
        <p:spPr bwMode="auto">
          <a:xfrm>
            <a:off x="632520" y="4492438"/>
            <a:ext cx="288032" cy="2104914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8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webRTC </a:t>
            </a:r>
            <a:r>
              <a:rPr lang="ko-KR" altLang="en-US" sz="800" smtClean="0">
                <a:solidFill>
                  <a:srgbClr val="FF0000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미지원</a:t>
            </a:r>
            <a:r>
              <a:rPr lang="ko-KR" altLang="en-US" sz="80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단말</a:t>
            </a:r>
            <a:r>
              <a:rPr lang="en-US" altLang="ko-KR" sz="8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/</a:t>
            </a:r>
            <a:r>
              <a:rPr lang="ko-KR" altLang="en-US" sz="80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브라우져</a:t>
            </a:r>
            <a:endParaRPr kumimoji="1" lang="ko-KR" altLang="en-US" sz="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50" name="직사각형 49"/>
          <p:cNvSpPr/>
          <p:nvPr/>
        </p:nvSpPr>
        <p:spPr bwMode="auto">
          <a:xfrm>
            <a:off x="1158681" y="1605005"/>
            <a:ext cx="8020484" cy="2763058"/>
          </a:xfrm>
          <a:prstGeom prst="rect">
            <a:avLst/>
          </a:prstGeom>
          <a:solidFill>
            <a:srgbClr val="F8F8F8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171450" marR="0" indent="-171450" algn="l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1" lang="ko-KR" altLang="en-US" sz="9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51" name="직사각형 50"/>
          <p:cNvSpPr/>
          <p:nvPr/>
        </p:nvSpPr>
        <p:spPr bwMode="auto">
          <a:xfrm>
            <a:off x="1158681" y="4492437"/>
            <a:ext cx="8020484" cy="2147207"/>
          </a:xfrm>
          <a:prstGeom prst="rect">
            <a:avLst/>
          </a:prstGeom>
          <a:solidFill>
            <a:srgbClr val="F8F8F8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171450" marR="0" indent="-171450" algn="l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1" lang="ko-KR" altLang="en-US" sz="9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1246263" y="1659182"/>
            <a:ext cx="669439" cy="720079"/>
            <a:chOff x="-1242592" y="3573016"/>
            <a:chExt cx="669439" cy="720079"/>
          </a:xfrm>
        </p:grpSpPr>
        <p:sp>
          <p:nvSpPr>
            <p:cNvPr id="58" name="직사각형 57"/>
            <p:cNvSpPr/>
            <p:nvPr/>
          </p:nvSpPr>
          <p:spPr bwMode="auto">
            <a:xfrm>
              <a:off x="-1242590" y="3573016"/>
              <a:ext cx="669437" cy="218181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800" dirty="0" smtClean="0">
                  <a:latin typeface="나눔고딕코딩" panose="020D0009000000000000" pitchFamily="49" charset="-127"/>
                  <a:ea typeface="나눔고딕코딩" panose="020D0009000000000000" pitchFamily="49" charset="-127"/>
                </a:rPr>
                <a:t>Chrome</a:t>
              </a:r>
              <a:endParaRPr kumimoji="1" lang="ko-KR" altLang="en-US" sz="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나눔고딕코딩" panose="020D0009000000000000" pitchFamily="49" charset="-127"/>
                <a:ea typeface="나눔고딕코딩" panose="020D0009000000000000" pitchFamily="49" charset="-127"/>
              </a:endParaRPr>
            </a:p>
          </p:txBody>
        </p:sp>
        <p:sp>
          <p:nvSpPr>
            <p:cNvPr id="61" name="직사각형 60"/>
            <p:cNvSpPr/>
            <p:nvPr/>
          </p:nvSpPr>
          <p:spPr bwMode="auto">
            <a:xfrm>
              <a:off x="-1242591" y="3823965"/>
              <a:ext cx="669437" cy="218181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800" dirty="0" smtClean="0">
                  <a:latin typeface="나눔고딕코딩" panose="020D0009000000000000" pitchFamily="49" charset="-127"/>
                  <a:ea typeface="나눔고딕코딩" panose="020D0009000000000000" pitchFamily="49" charset="-127"/>
                </a:rPr>
                <a:t>Firefox</a:t>
              </a:r>
              <a:endParaRPr kumimoji="1" lang="ko-KR" altLang="en-US" sz="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나눔고딕코딩" panose="020D0009000000000000" pitchFamily="49" charset="-127"/>
                <a:ea typeface="나눔고딕코딩" panose="020D0009000000000000" pitchFamily="49" charset="-127"/>
              </a:endParaRPr>
            </a:p>
          </p:txBody>
        </p:sp>
        <p:sp>
          <p:nvSpPr>
            <p:cNvPr id="62" name="직사각형 61"/>
            <p:cNvSpPr/>
            <p:nvPr/>
          </p:nvSpPr>
          <p:spPr bwMode="auto">
            <a:xfrm>
              <a:off x="-1242592" y="4074914"/>
              <a:ext cx="669437" cy="218181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800" dirty="0" smtClean="0">
                  <a:latin typeface="나눔고딕코딩" panose="020D0009000000000000" pitchFamily="49" charset="-127"/>
                  <a:ea typeface="나눔고딕코딩" panose="020D0009000000000000" pitchFamily="49" charset="-127"/>
                </a:rPr>
                <a:t>Opera</a:t>
              </a:r>
              <a:endParaRPr kumimoji="1" lang="ko-KR" altLang="en-US" sz="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나눔고딕코딩" panose="020D0009000000000000" pitchFamily="49" charset="-127"/>
                <a:ea typeface="나눔고딕코딩" panose="020D0009000000000000" pitchFamily="49" charset="-127"/>
              </a:endParaRPr>
            </a:p>
          </p:txBody>
        </p:sp>
      </p:grpSp>
      <p:sp>
        <p:nvSpPr>
          <p:cNvPr id="64" name="직사각형 63"/>
          <p:cNvSpPr/>
          <p:nvPr/>
        </p:nvSpPr>
        <p:spPr bwMode="auto">
          <a:xfrm>
            <a:off x="1212990" y="4548147"/>
            <a:ext cx="669437" cy="576064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8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IE</a:t>
            </a:r>
            <a:endParaRPr kumimoji="1" lang="ko-KR" altLang="en-US" sz="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66" name="직사각형 65"/>
          <p:cNvSpPr/>
          <p:nvPr/>
        </p:nvSpPr>
        <p:spPr bwMode="auto">
          <a:xfrm>
            <a:off x="1216092" y="5556259"/>
            <a:ext cx="669437" cy="576064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8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safari</a:t>
            </a:r>
            <a:endParaRPr kumimoji="1" lang="ko-KR" altLang="en-US" sz="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grpSp>
        <p:nvGrpSpPr>
          <p:cNvPr id="67" name="그룹 66"/>
          <p:cNvGrpSpPr/>
          <p:nvPr/>
        </p:nvGrpSpPr>
        <p:grpSpPr>
          <a:xfrm>
            <a:off x="1246261" y="3179415"/>
            <a:ext cx="669439" cy="720079"/>
            <a:chOff x="-1242592" y="3573016"/>
            <a:chExt cx="669439" cy="720079"/>
          </a:xfrm>
        </p:grpSpPr>
        <p:sp>
          <p:nvSpPr>
            <p:cNvPr id="69" name="직사각형 68"/>
            <p:cNvSpPr/>
            <p:nvPr/>
          </p:nvSpPr>
          <p:spPr bwMode="auto">
            <a:xfrm>
              <a:off x="-1242590" y="3573016"/>
              <a:ext cx="669437" cy="218181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800" dirty="0" smtClean="0">
                  <a:latin typeface="나눔고딕코딩" panose="020D0009000000000000" pitchFamily="49" charset="-127"/>
                  <a:ea typeface="나눔고딕코딩" panose="020D0009000000000000" pitchFamily="49" charset="-127"/>
                </a:rPr>
                <a:t>Chrome</a:t>
              </a:r>
              <a:endParaRPr kumimoji="1" lang="ko-KR" altLang="en-US" sz="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나눔고딕코딩" panose="020D0009000000000000" pitchFamily="49" charset="-127"/>
                <a:ea typeface="나눔고딕코딩" panose="020D0009000000000000" pitchFamily="49" charset="-127"/>
              </a:endParaRPr>
            </a:p>
          </p:txBody>
        </p:sp>
        <p:sp>
          <p:nvSpPr>
            <p:cNvPr id="71" name="직사각형 70"/>
            <p:cNvSpPr/>
            <p:nvPr/>
          </p:nvSpPr>
          <p:spPr bwMode="auto">
            <a:xfrm>
              <a:off x="-1242591" y="3823965"/>
              <a:ext cx="669437" cy="218181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800" dirty="0" smtClean="0">
                  <a:latin typeface="나눔고딕코딩" panose="020D0009000000000000" pitchFamily="49" charset="-127"/>
                  <a:ea typeface="나눔고딕코딩" panose="020D0009000000000000" pitchFamily="49" charset="-127"/>
                </a:rPr>
                <a:t>Firefox</a:t>
              </a:r>
              <a:endParaRPr kumimoji="1" lang="ko-KR" altLang="en-US" sz="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나눔고딕코딩" panose="020D0009000000000000" pitchFamily="49" charset="-127"/>
                <a:ea typeface="나눔고딕코딩" panose="020D0009000000000000" pitchFamily="49" charset="-127"/>
              </a:endParaRPr>
            </a:p>
          </p:txBody>
        </p:sp>
        <p:sp>
          <p:nvSpPr>
            <p:cNvPr id="78" name="직사각형 77"/>
            <p:cNvSpPr/>
            <p:nvPr/>
          </p:nvSpPr>
          <p:spPr bwMode="auto">
            <a:xfrm>
              <a:off x="-1242592" y="4074914"/>
              <a:ext cx="669437" cy="218181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800" dirty="0" smtClean="0">
                  <a:latin typeface="나눔고딕코딩" panose="020D0009000000000000" pitchFamily="49" charset="-127"/>
                  <a:ea typeface="나눔고딕코딩" panose="020D0009000000000000" pitchFamily="49" charset="-127"/>
                </a:rPr>
                <a:t>Opera</a:t>
              </a:r>
              <a:endParaRPr kumimoji="1" lang="ko-KR" altLang="en-US" sz="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나눔고딕코딩" panose="020D0009000000000000" pitchFamily="49" charset="-127"/>
                <a:ea typeface="나눔고딕코딩" panose="020D0009000000000000" pitchFamily="49" charset="-127"/>
              </a:endParaRPr>
            </a:p>
          </p:txBody>
        </p:sp>
      </p:grpSp>
      <p:sp>
        <p:nvSpPr>
          <p:cNvPr id="79" name="직사각형 78"/>
          <p:cNvSpPr/>
          <p:nvPr/>
        </p:nvSpPr>
        <p:spPr bwMode="auto">
          <a:xfrm>
            <a:off x="4127825" y="2536226"/>
            <a:ext cx="919288" cy="576064"/>
          </a:xfrm>
          <a:prstGeom prst="rect">
            <a:avLst/>
          </a:prstGeom>
          <a:solidFill>
            <a:srgbClr val="9AB9CE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8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어플리케이션서버</a:t>
            </a:r>
            <a:endParaRPr kumimoji="1" lang="ko-KR" altLang="en-US" sz="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pic>
        <p:nvPicPr>
          <p:cNvPr id="82" name="그림 8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8417" y="1668235"/>
            <a:ext cx="720580" cy="72007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3" name="그림 8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8417" y="3202452"/>
            <a:ext cx="720580" cy="69704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4" name="직사각형 83"/>
          <p:cNvSpPr/>
          <p:nvPr/>
        </p:nvSpPr>
        <p:spPr bwMode="auto">
          <a:xfrm>
            <a:off x="7423377" y="2536226"/>
            <a:ext cx="919288" cy="576064"/>
          </a:xfrm>
          <a:prstGeom prst="rect">
            <a:avLst/>
          </a:prstGeom>
          <a:solidFill>
            <a:srgbClr val="9AB9CE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8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미디어서버</a:t>
            </a:r>
            <a:endParaRPr kumimoji="1" lang="ko-KR" altLang="en-US" sz="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85" name="직사각형 84"/>
          <p:cNvSpPr/>
          <p:nvPr/>
        </p:nvSpPr>
        <p:spPr bwMode="auto">
          <a:xfrm>
            <a:off x="6199241" y="3331581"/>
            <a:ext cx="919288" cy="576064"/>
          </a:xfrm>
          <a:prstGeom prst="rect">
            <a:avLst/>
          </a:prstGeom>
          <a:solidFill>
            <a:srgbClr val="9AB9CE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80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미디어서버</a:t>
            </a:r>
            <a:r>
              <a:rPr lang="en-US" altLang="ko-KR" sz="8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/webRTC</a:t>
            </a:r>
          </a:p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(TX)</a:t>
            </a:r>
            <a:endParaRPr kumimoji="1" lang="ko-KR" altLang="en-US" sz="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96" name="직사각형 95"/>
          <p:cNvSpPr/>
          <p:nvPr/>
        </p:nvSpPr>
        <p:spPr bwMode="auto">
          <a:xfrm>
            <a:off x="6199241" y="1740242"/>
            <a:ext cx="919288" cy="576064"/>
          </a:xfrm>
          <a:prstGeom prst="rect">
            <a:avLst/>
          </a:prstGeom>
          <a:solidFill>
            <a:srgbClr val="9AB9CE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8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미디어서버</a:t>
            </a:r>
            <a:r>
              <a:rPr lang="en-US" altLang="ko-KR" sz="8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/webRTC</a:t>
            </a:r>
          </a:p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(RX)</a:t>
            </a:r>
            <a:endParaRPr kumimoji="1" lang="ko-KR" altLang="en-US" sz="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cxnSp>
        <p:nvCxnSpPr>
          <p:cNvPr id="97" name="직선 화살표 연결선 78"/>
          <p:cNvCxnSpPr>
            <a:stCxn id="84" idx="3"/>
            <a:endCxn id="64" idx="2"/>
          </p:cNvCxnSpPr>
          <p:nvPr/>
        </p:nvCxnSpPr>
        <p:spPr bwMode="auto">
          <a:xfrm flipH="1">
            <a:off x="1547709" y="2824258"/>
            <a:ext cx="6794956" cy="2299953"/>
          </a:xfrm>
          <a:prstGeom prst="bentConnector4">
            <a:avLst>
              <a:gd name="adj1" fmla="val -3364"/>
              <a:gd name="adj2" fmla="val 109939"/>
            </a:avLst>
          </a:prstGeom>
          <a:solidFill>
            <a:schemeClr val="accent1"/>
          </a:solidFill>
          <a:ln w="38100" cap="flat" cmpd="sng" algn="ctr">
            <a:solidFill>
              <a:srgbClr val="FFC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98" name="직선 화살표 연결선 78"/>
          <p:cNvCxnSpPr>
            <a:stCxn id="84" idx="3"/>
            <a:endCxn id="66" idx="2"/>
          </p:cNvCxnSpPr>
          <p:nvPr/>
        </p:nvCxnSpPr>
        <p:spPr bwMode="auto">
          <a:xfrm flipH="1">
            <a:off x="1550811" y="2824258"/>
            <a:ext cx="6791854" cy="3308065"/>
          </a:xfrm>
          <a:prstGeom prst="bentConnector4">
            <a:avLst>
              <a:gd name="adj1" fmla="val -3366"/>
              <a:gd name="adj2" fmla="val 106910"/>
            </a:avLst>
          </a:prstGeom>
          <a:solidFill>
            <a:schemeClr val="accent1"/>
          </a:solidFill>
          <a:ln w="38100" cap="flat" cmpd="sng" algn="ctr">
            <a:solidFill>
              <a:srgbClr val="FFC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99" name="직사각형 98"/>
          <p:cNvSpPr/>
          <p:nvPr/>
        </p:nvSpPr>
        <p:spPr>
          <a:xfrm>
            <a:off x="3667043" y="4152619"/>
            <a:ext cx="162095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ko-KR" sz="8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13a) </a:t>
            </a:r>
            <a:r>
              <a:rPr lang="ko-KR" altLang="en-US" sz="80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방송수신</a:t>
            </a:r>
            <a:r>
              <a:rPr lang="en-US" altLang="ko-KR" sz="8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(MEDIA/WebRTC)</a:t>
            </a:r>
            <a:endParaRPr lang="ko-KR" altLang="en-US" sz="800"/>
          </a:p>
        </p:txBody>
      </p:sp>
      <p:cxnSp>
        <p:nvCxnSpPr>
          <p:cNvPr id="101" name="직선 화살표 연결선 78"/>
          <p:cNvCxnSpPr>
            <a:endCxn id="84" idx="0"/>
          </p:cNvCxnSpPr>
          <p:nvPr/>
        </p:nvCxnSpPr>
        <p:spPr bwMode="auto">
          <a:xfrm>
            <a:off x="7140735" y="1993636"/>
            <a:ext cx="742286" cy="542590"/>
          </a:xfrm>
          <a:prstGeom prst="bentConnector2">
            <a:avLst/>
          </a:prstGeom>
          <a:solidFill>
            <a:schemeClr val="accent1"/>
          </a:solidFill>
          <a:ln w="3810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2" name="직선 화살표 연결선 78"/>
          <p:cNvCxnSpPr>
            <a:stCxn id="84" idx="2"/>
            <a:endCxn id="85" idx="3"/>
          </p:cNvCxnSpPr>
          <p:nvPr/>
        </p:nvCxnSpPr>
        <p:spPr bwMode="auto">
          <a:xfrm rot="5400000">
            <a:off x="7247114" y="2983705"/>
            <a:ext cx="507323" cy="764492"/>
          </a:xfrm>
          <a:prstGeom prst="bentConnector2">
            <a:avLst/>
          </a:prstGeom>
          <a:solidFill>
            <a:schemeClr val="accent1"/>
          </a:solidFill>
          <a:ln w="38100" cap="flat" cmpd="sng" algn="ctr">
            <a:solidFill>
              <a:srgbClr val="FFC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3" name="직선 화살표 연결선 102"/>
          <p:cNvCxnSpPr>
            <a:stCxn id="79" idx="3"/>
            <a:endCxn id="84" idx="1"/>
          </p:cNvCxnSpPr>
          <p:nvPr/>
        </p:nvCxnSpPr>
        <p:spPr bwMode="auto">
          <a:xfrm>
            <a:off x="5047113" y="2824258"/>
            <a:ext cx="2376264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accent6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4" name="직선 화살표 연결선 103"/>
          <p:cNvCxnSpPr>
            <a:stCxn id="82" idx="3"/>
            <a:endCxn id="79" idx="1"/>
          </p:cNvCxnSpPr>
          <p:nvPr/>
        </p:nvCxnSpPr>
        <p:spPr bwMode="auto">
          <a:xfrm>
            <a:off x="2688997" y="2028275"/>
            <a:ext cx="1438828" cy="79598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accent6">
                <a:lumMod val="60000"/>
                <a:lumOff val="40000"/>
              </a:schemeClr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cxnSp>
        <p:nvCxnSpPr>
          <p:cNvPr id="106" name="직선 화살표 연결선 105"/>
          <p:cNvCxnSpPr>
            <a:stCxn id="83" idx="3"/>
            <a:endCxn id="79" idx="1"/>
          </p:cNvCxnSpPr>
          <p:nvPr/>
        </p:nvCxnSpPr>
        <p:spPr bwMode="auto">
          <a:xfrm flipV="1">
            <a:off x="2688997" y="2824258"/>
            <a:ext cx="1438828" cy="72671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accent6">
                <a:lumMod val="60000"/>
                <a:lumOff val="40000"/>
              </a:schemeClr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107" name="직사각형 106"/>
          <p:cNvSpPr/>
          <p:nvPr/>
        </p:nvSpPr>
        <p:spPr>
          <a:xfrm>
            <a:off x="1856656" y="2474163"/>
            <a:ext cx="179247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ko-KR" sz="8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1) </a:t>
            </a:r>
            <a:r>
              <a:rPr lang="ko-KR" altLang="en-US" sz="80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스트리밍 </a:t>
            </a:r>
            <a:r>
              <a:rPr lang="en-US" altLang="ko-KR" sz="8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URL</a:t>
            </a:r>
            <a:r>
              <a:rPr lang="ko-KR" altLang="en-US" sz="80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ko-KR" altLang="en-US" sz="8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방송시작요청</a:t>
            </a:r>
            <a:endParaRPr lang="en-US" altLang="ko-KR" sz="800" dirty="0" smtClean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 algn="l"/>
            <a:r>
              <a:rPr lang="en-US" altLang="ko-KR" sz="8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2) SDP </a:t>
            </a:r>
            <a:r>
              <a:rPr lang="ko-KR" altLang="en-US" sz="80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제공</a:t>
            </a:r>
            <a:r>
              <a:rPr lang="en-US" altLang="ko-KR" sz="8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/</a:t>
            </a:r>
            <a:r>
              <a:rPr lang="ko-KR" altLang="en-US" sz="80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응답</a:t>
            </a:r>
            <a:endParaRPr lang="ko-KR" altLang="en-US" sz="800" dirty="0"/>
          </a:p>
        </p:txBody>
      </p:sp>
      <p:cxnSp>
        <p:nvCxnSpPr>
          <p:cNvPr id="108" name="직선 화살표 연결선 107"/>
          <p:cNvCxnSpPr>
            <a:stCxn id="79" idx="3"/>
            <a:endCxn id="96" idx="1"/>
          </p:cNvCxnSpPr>
          <p:nvPr/>
        </p:nvCxnSpPr>
        <p:spPr bwMode="auto">
          <a:xfrm flipV="1">
            <a:off x="5047113" y="2028274"/>
            <a:ext cx="1152128" cy="79598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accent6">
                <a:lumMod val="60000"/>
                <a:lumOff val="40000"/>
              </a:schemeClr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115" name="직사각형 114"/>
          <p:cNvSpPr/>
          <p:nvPr/>
        </p:nvSpPr>
        <p:spPr>
          <a:xfrm>
            <a:off x="8342665" y="2499706"/>
            <a:ext cx="83650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ko-KR" sz="8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9</a:t>
            </a:r>
            <a:r>
              <a:rPr lang="en-US" altLang="ko-KR" sz="8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) </a:t>
            </a:r>
            <a:r>
              <a:rPr lang="ko-KR" altLang="en-US" sz="80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영상변환</a:t>
            </a:r>
            <a:endParaRPr lang="ko-KR" altLang="en-US" sz="800" dirty="0"/>
          </a:p>
        </p:txBody>
      </p:sp>
      <p:sp>
        <p:nvSpPr>
          <p:cNvPr id="116" name="직사각형 115"/>
          <p:cNvSpPr/>
          <p:nvPr/>
        </p:nvSpPr>
        <p:spPr>
          <a:xfrm>
            <a:off x="7317737" y="3676652"/>
            <a:ext cx="1107816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ko-KR" sz="8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10) </a:t>
            </a:r>
            <a:r>
              <a:rPr lang="ko-KR" altLang="en-US" sz="80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방송송출 </a:t>
            </a:r>
            <a:r>
              <a:rPr lang="en-US" altLang="ko-KR" sz="8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(RTSP)</a:t>
            </a:r>
            <a:endParaRPr lang="ko-KR" altLang="en-US" sz="800" dirty="0"/>
          </a:p>
        </p:txBody>
      </p:sp>
      <p:cxnSp>
        <p:nvCxnSpPr>
          <p:cNvPr id="117" name="직선 화살표 연결선 116"/>
          <p:cNvCxnSpPr>
            <a:stCxn id="64" idx="3"/>
            <a:endCxn id="79" idx="1"/>
          </p:cNvCxnSpPr>
          <p:nvPr/>
        </p:nvCxnSpPr>
        <p:spPr bwMode="auto">
          <a:xfrm flipV="1">
            <a:off x="1882427" y="2824258"/>
            <a:ext cx="2245398" cy="201192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accent6">
                <a:lumMod val="60000"/>
                <a:lumOff val="40000"/>
              </a:schemeClr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cxnSp>
        <p:nvCxnSpPr>
          <p:cNvPr id="118" name="직선 화살표 연결선 117"/>
          <p:cNvCxnSpPr>
            <a:stCxn id="66" idx="3"/>
            <a:endCxn id="79" idx="1"/>
          </p:cNvCxnSpPr>
          <p:nvPr/>
        </p:nvCxnSpPr>
        <p:spPr bwMode="auto">
          <a:xfrm flipV="1">
            <a:off x="1885529" y="2824258"/>
            <a:ext cx="2242296" cy="302003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accent6">
                <a:lumMod val="60000"/>
                <a:lumOff val="40000"/>
              </a:schemeClr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cxnSp>
        <p:nvCxnSpPr>
          <p:cNvPr id="119" name="직선 화살표 연결선 78"/>
          <p:cNvCxnSpPr>
            <a:stCxn id="85" idx="2"/>
            <a:endCxn id="83" idx="2"/>
          </p:cNvCxnSpPr>
          <p:nvPr/>
        </p:nvCxnSpPr>
        <p:spPr bwMode="auto">
          <a:xfrm rot="5400000" flipH="1">
            <a:off x="4489720" y="1738480"/>
            <a:ext cx="8152" cy="4330178"/>
          </a:xfrm>
          <a:prstGeom prst="bentConnector3">
            <a:avLst>
              <a:gd name="adj1" fmla="val -2804220"/>
            </a:avLst>
          </a:prstGeom>
          <a:solidFill>
            <a:schemeClr val="accent1"/>
          </a:solidFill>
          <a:ln w="38100" cap="flat" cmpd="sng" algn="ctr">
            <a:solidFill>
              <a:srgbClr val="FFC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5" name="직선 연결선 34"/>
          <p:cNvCxnSpPr/>
          <p:nvPr/>
        </p:nvCxnSpPr>
        <p:spPr bwMode="auto">
          <a:xfrm>
            <a:off x="3462937" y="3088946"/>
            <a:ext cx="0" cy="77980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120" name="직사각형 119"/>
          <p:cNvSpPr/>
          <p:nvPr/>
        </p:nvSpPr>
        <p:spPr>
          <a:xfrm>
            <a:off x="3479653" y="3683400"/>
            <a:ext cx="1107816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ko-KR" sz="8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11) </a:t>
            </a:r>
            <a:r>
              <a:rPr lang="ko-KR" altLang="en-US" sz="80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방송시청요청</a:t>
            </a:r>
            <a:endParaRPr lang="ko-KR" altLang="en-US" sz="800" dirty="0"/>
          </a:p>
        </p:txBody>
      </p:sp>
      <p:sp>
        <p:nvSpPr>
          <p:cNvPr id="121" name="직사각형 120"/>
          <p:cNvSpPr/>
          <p:nvPr/>
        </p:nvSpPr>
        <p:spPr>
          <a:xfrm>
            <a:off x="3694921" y="5373796"/>
            <a:ext cx="177484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ko-KR" sz="8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13b) </a:t>
            </a:r>
            <a:r>
              <a:rPr lang="ko-KR" altLang="en-US" sz="80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방송수신</a:t>
            </a:r>
            <a:r>
              <a:rPr lang="en-US" altLang="ko-KR" sz="8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(MEDIA/RTSP,RTMP)</a:t>
            </a:r>
            <a:endParaRPr lang="ko-KR" altLang="en-US" sz="800"/>
          </a:p>
        </p:txBody>
      </p:sp>
      <p:sp>
        <p:nvSpPr>
          <p:cNvPr id="122" name="직사각형 121"/>
          <p:cNvSpPr/>
          <p:nvPr/>
        </p:nvSpPr>
        <p:spPr>
          <a:xfrm>
            <a:off x="3725694" y="6381908"/>
            <a:ext cx="146706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ko-KR" sz="8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13c) </a:t>
            </a:r>
            <a:r>
              <a:rPr lang="ko-KR" altLang="en-US" sz="80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방송수신</a:t>
            </a:r>
            <a:r>
              <a:rPr lang="en-US" altLang="ko-KR" sz="8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(MEDIA/HLS)</a:t>
            </a:r>
            <a:endParaRPr lang="ko-KR" altLang="en-US" sz="800"/>
          </a:p>
        </p:txBody>
      </p:sp>
      <p:cxnSp>
        <p:nvCxnSpPr>
          <p:cNvPr id="123" name="직선 화살표 연결선 122"/>
          <p:cNvCxnSpPr>
            <a:stCxn id="85" idx="1"/>
          </p:cNvCxnSpPr>
          <p:nvPr/>
        </p:nvCxnSpPr>
        <p:spPr bwMode="auto">
          <a:xfrm flipH="1" flipV="1">
            <a:off x="5065261" y="2809384"/>
            <a:ext cx="1133980" cy="81022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accent6">
                <a:lumMod val="60000"/>
                <a:lumOff val="40000"/>
              </a:schemeClr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124" name="직사각형 123"/>
          <p:cNvSpPr/>
          <p:nvPr/>
        </p:nvSpPr>
        <p:spPr>
          <a:xfrm>
            <a:off x="5062295" y="3439288"/>
            <a:ext cx="1107816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ko-KR" sz="8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12) </a:t>
            </a:r>
            <a:r>
              <a:rPr lang="ko-KR" altLang="en-US" sz="80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영상재생요청</a:t>
            </a:r>
            <a:endParaRPr lang="ko-KR" altLang="en-US" sz="800" dirty="0"/>
          </a:p>
        </p:txBody>
      </p:sp>
      <p:grpSp>
        <p:nvGrpSpPr>
          <p:cNvPr id="125" name="그룹 124"/>
          <p:cNvGrpSpPr/>
          <p:nvPr/>
        </p:nvGrpSpPr>
        <p:grpSpPr>
          <a:xfrm>
            <a:off x="8775149" y="5735577"/>
            <a:ext cx="863659" cy="646331"/>
            <a:chOff x="8692483" y="3507565"/>
            <a:chExt cx="863659" cy="646331"/>
          </a:xfrm>
        </p:grpSpPr>
        <p:cxnSp>
          <p:nvCxnSpPr>
            <p:cNvPr id="126" name="직선 화살표 연결선 125"/>
            <p:cNvCxnSpPr/>
            <p:nvPr/>
          </p:nvCxnSpPr>
          <p:spPr bwMode="auto">
            <a:xfrm flipH="1">
              <a:off x="8781106" y="3653592"/>
              <a:ext cx="180000" cy="4285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accent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27" name="직선 화살표 연결선 126"/>
            <p:cNvCxnSpPr/>
            <p:nvPr/>
          </p:nvCxnSpPr>
          <p:spPr bwMode="auto">
            <a:xfrm flipH="1">
              <a:off x="8781106" y="4026687"/>
              <a:ext cx="180000" cy="4285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28" name="직선 화살표 연결선 127"/>
            <p:cNvCxnSpPr/>
            <p:nvPr/>
          </p:nvCxnSpPr>
          <p:spPr bwMode="auto">
            <a:xfrm flipH="1">
              <a:off x="8781106" y="3825252"/>
              <a:ext cx="180000" cy="4285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29" name="직사각형 128"/>
            <p:cNvSpPr/>
            <p:nvPr/>
          </p:nvSpPr>
          <p:spPr>
            <a:xfrm>
              <a:off x="8961107" y="3507565"/>
              <a:ext cx="595035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lang="en-US" altLang="ko-KR" sz="800" dirty="0" smtClean="0">
                  <a:latin typeface="나눔고딕코딩" panose="020D0009000000000000" pitchFamily="49" charset="-127"/>
                  <a:ea typeface="나눔고딕코딩" panose="020D0009000000000000" pitchFamily="49" charset="-127"/>
                </a:rPr>
                <a:t>Media/RX</a:t>
              </a:r>
            </a:p>
            <a:p>
              <a:pPr algn="l">
                <a:lnSpc>
                  <a:spcPct val="150000"/>
                </a:lnSpc>
              </a:pPr>
              <a:r>
                <a:rPr lang="en-US" altLang="ko-KR" sz="800" dirty="0" smtClean="0">
                  <a:latin typeface="나눔고딕코딩" panose="020D0009000000000000" pitchFamily="49" charset="-127"/>
                  <a:ea typeface="나눔고딕코딩" panose="020D0009000000000000" pitchFamily="49" charset="-127"/>
                </a:rPr>
                <a:t>Media/TX</a:t>
              </a:r>
            </a:p>
            <a:p>
              <a:pPr algn="l">
                <a:lnSpc>
                  <a:spcPct val="150000"/>
                </a:lnSpc>
              </a:pPr>
              <a:r>
                <a:rPr lang="en-US" altLang="ko-KR" sz="800" dirty="0" smtClean="0">
                  <a:latin typeface="나눔고딕코딩" panose="020D0009000000000000" pitchFamily="49" charset="-127"/>
                  <a:ea typeface="나눔고딕코딩" panose="020D0009000000000000" pitchFamily="49" charset="-127"/>
                </a:rPr>
                <a:t>signal</a:t>
              </a:r>
            </a:p>
          </p:txBody>
        </p:sp>
        <p:sp>
          <p:nvSpPr>
            <p:cNvPr id="130" name="직사각형 129"/>
            <p:cNvSpPr/>
            <p:nvPr/>
          </p:nvSpPr>
          <p:spPr bwMode="auto">
            <a:xfrm>
              <a:off x="8692483" y="3507565"/>
              <a:ext cx="863659" cy="646331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4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  <a:ea typeface="HY헤드라인M" pitchFamily="18" charset="-127"/>
              </a:endParaRPr>
            </a:p>
          </p:txBody>
        </p:sp>
      </p:grpSp>
      <p:sp>
        <p:nvSpPr>
          <p:cNvPr id="56" name="직사각형 55"/>
          <p:cNvSpPr/>
          <p:nvPr/>
        </p:nvSpPr>
        <p:spPr>
          <a:xfrm>
            <a:off x="3875307" y="3088946"/>
            <a:ext cx="1804394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ko-KR" sz="8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5) </a:t>
            </a:r>
            <a:r>
              <a:rPr lang="ko-KR" altLang="en-US" sz="80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미디어서버 연동 </a:t>
            </a:r>
            <a:r>
              <a:rPr lang="en-US" altLang="ko-KR" sz="8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SDP </a:t>
            </a:r>
            <a:r>
              <a:rPr lang="ko-KR" altLang="en-US" sz="80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생성</a:t>
            </a:r>
            <a:endParaRPr lang="ko-KR" altLang="en-US" sz="800" dirty="0"/>
          </a:p>
        </p:txBody>
      </p:sp>
      <p:sp>
        <p:nvSpPr>
          <p:cNvPr id="57" name="직사각형 56"/>
          <p:cNvSpPr/>
          <p:nvPr/>
        </p:nvSpPr>
        <p:spPr>
          <a:xfrm>
            <a:off x="4587469" y="2009589"/>
            <a:ext cx="135002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ko-KR" sz="8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3</a:t>
            </a:r>
            <a:r>
              <a:rPr lang="en-US" altLang="ko-KR" sz="8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) Media pipeline </a:t>
            </a:r>
            <a:r>
              <a:rPr lang="ko-KR" altLang="en-US" sz="80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생성</a:t>
            </a:r>
            <a:endParaRPr lang="en-US" altLang="ko-KR" sz="800" dirty="0" smtClean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 algn="l"/>
            <a:r>
              <a:rPr lang="en-US" altLang="ko-KR" sz="8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6) </a:t>
            </a:r>
            <a:r>
              <a:rPr lang="ko-KR" altLang="en-US" sz="80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미디어서버연동</a:t>
            </a:r>
            <a:endParaRPr lang="ko-KR" altLang="en-US" sz="800" dirty="0"/>
          </a:p>
        </p:txBody>
      </p:sp>
      <p:sp>
        <p:nvSpPr>
          <p:cNvPr id="60" name="직사각형 59"/>
          <p:cNvSpPr/>
          <p:nvPr/>
        </p:nvSpPr>
        <p:spPr bwMode="auto">
          <a:xfrm>
            <a:off x="4249635" y="941680"/>
            <a:ext cx="919288" cy="576064"/>
          </a:xfrm>
          <a:prstGeom prst="rect">
            <a:avLst/>
          </a:prstGeom>
          <a:solidFill>
            <a:srgbClr val="9AB9CE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8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3rd party</a:t>
            </a:r>
          </a:p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80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스트리밍</a:t>
            </a:r>
            <a:endParaRPr lang="en-US" altLang="ko-KR" sz="800" dirty="0" smtClean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cxnSp>
        <p:nvCxnSpPr>
          <p:cNvPr id="63" name="직선 화살표 연결선 78"/>
          <p:cNvCxnSpPr>
            <a:stCxn id="60" idx="3"/>
            <a:endCxn id="96" idx="0"/>
          </p:cNvCxnSpPr>
          <p:nvPr/>
        </p:nvCxnSpPr>
        <p:spPr bwMode="auto">
          <a:xfrm>
            <a:off x="5168923" y="1229712"/>
            <a:ext cx="1489962" cy="510530"/>
          </a:xfrm>
          <a:prstGeom prst="bentConnector2">
            <a:avLst/>
          </a:prstGeom>
          <a:solidFill>
            <a:schemeClr val="accent1"/>
          </a:solidFill>
          <a:ln w="3810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65" name="직사각형 64"/>
          <p:cNvSpPr/>
          <p:nvPr/>
        </p:nvSpPr>
        <p:spPr>
          <a:xfrm>
            <a:off x="5314135" y="981715"/>
            <a:ext cx="1804394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ko-KR" sz="8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4) 3</a:t>
            </a:r>
            <a:r>
              <a:rPr lang="en-US" altLang="ko-KR" sz="800" baseline="300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rd</a:t>
            </a:r>
            <a:r>
              <a:rPr lang="en-US" altLang="ko-KR" sz="8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party </a:t>
            </a:r>
            <a:r>
              <a:rPr lang="ko-KR" altLang="en-US" sz="80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방송수신 </a:t>
            </a:r>
            <a:r>
              <a:rPr lang="en-US" altLang="ko-KR" sz="8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(RTSP/RTMP)</a:t>
            </a:r>
            <a:endParaRPr lang="ko-KR" altLang="en-US" sz="800" dirty="0"/>
          </a:p>
        </p:txBody>
      </p:sp>
      <p:sp>
        <p:nvSpPr>
          <p:cNvPr id="68" name="직사각형 67"/>
          <p:cNvSpPr/>
          <p:nvPr/>
        </p:nvSpPr>
        <p:spPr>
          <a:xfrm>
            <a:off x="5499919" y="2607428"/>
            <a:ext cx="1804394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ko-KR" sz="8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7) SDP </a:t>
            </a:r>
            <a:r>
              <a:rPr lang="ko-KR" altLang="en-US" sz="80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전달</a:t>
            </a:r>
            <a:endParaRPr lang="ko-KR" altLang="en-US" sz="800" dirty="0"/>
          </a:p>
        </p:txBody>
      </p:sp>
      <p:sp>
        <p:nvSpPr>
          <p:cNvPr id="70" name="직사각형 69"/>
          <p:cNvSpPr/>
          <p:nvPr/>
        </p:nvSpPr>
        <p:spPr>
          <a:xfrm>
            <a:off x="7308379" y="1782652"/>
            <a:ext cx="1804394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ko-KR" sz="8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8) </a:t>
            </a:r>
            <a:r>
              <a:rPr lang="ko-KR" altLang="en-US" sz="80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방송송출 </a:t>
            </a:r>
            <a:r>
              <a:rPr lang="en-US" altLang="ko-KR" sz="8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RTP </a:t>
            </a:r>
            <a:r>
              <a:rPr lang="ko-KR" altLang="en-US" sz="80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수신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2098520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hQAZLzWeMxi4dqAd74pDys"/>
</p:tagLst>
</file>

<file path=ppt/theme/theme1.xml><?xml version="1.0" encoding="utf-8"?>
<a:theme xmlns:a="http://schemas.openxmlformats.org/drawingml/2006/main" name="기본 디자인">
  <a:themeElements>
    <a:clrScheme name="기본 디자인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기본 디자인">
      <a:majorFont>
        <a:latin typeface="HY헤드라인M"/>
        <a:ea typeface="HY헤드라인M"/>
        <a:cs typeface=""/>
      </a:majorFont>
      <a:minorFont>
        <a:latin typeface="HY헤드라인M"/>
        <a:ea typeface="HY헤드라인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  <a:ea typeface="HY헤드라인M" pitchFamily="18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  <a:ea typeface="HY헤드라인M" pitchFamily="18" charset="-127"/>
          </a:defRPr>
        </a:defPPr>
      </a:lstStyle>
    </a:lnDef>
  </a:objectDefaults>
  <a:extraClrSchemeLst>
    <a:extraClrScheme>
      <a:clrScheme name="기본 디자인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59915</TotalTime>
  <Words>1179</Words>
  <Application>Microsoft Office PowerPoint</Application>
  <PresentationFormat>A4 용지(210x297mm)</PresentationFormat>
  <Paragraphs>316</Paragraphs>
  <Slides>15</Slides>
  <Notes>15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5" baseType="lpstr">
      <vt:lpstr>맑은 고딕</vt:lpstr>
      <vt:lpstr>Tahoma</vt:lpstr>
      <vt:lpstr>굴림</vt:lpstr>
      <vt:lpstr>나눔명조</vt:lpstr>
      <vt:lpstr>Wingdings</vt:lpstr>
      <vt:lpstr>Arial</vt:lpstr>
      <vt:lpstr>나눔명조 ExtraBold</vt:lpstr>
      <vt:lpstr>HY헤드라인M</vt:lpstr>
      <vt:lpstr>나눔고딕코딩</vt:lpstr>
      <vt:lpstr>기본 디자인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DQMS_Kick-Off</dc:title>
  <dc:subject/>
  <dc:creator>강형창</dc:creator>
  <cp:lastModifiedBy>popup</cp:lastModifiedBy>
  <cp:revision>7475</cp:revision>
  <cp:lastPrinted>2015-03-25T04:33:14Z</cp:lastPrinted>
  <dcterms:created xsi:type="dcterms:W3CDTF">2003-07-01T00:36:00Z</dcterms:created>
  <dcterms:modified xsi:type="dcterms:W3CDTF">2015-11-04T06:02:17Z</dcterms:modified>
</cp:coreProperties>
</file>